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av" ContentType="audio/wav"/>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3"/>
  </p:notesMasterIdLst>
  <p:handoutMasterIdLst>
    <p:handoutMasterId r:id="rId64"/>
  </p:handoutMasterIdLst>
  <p:sldIdLst>
    <p:sldId id="468" r:id="rId2"/>
    <p:sldId id="694" r:id="rId3"/>
    <p:sldId id="762" r:id="rId4"/>
    <p:sldId id="739" r:id="rId5"/>
    <p:sldId id="516" r:id="rId6"/>
    <p:sldId id="519" r:id="rId7"/>
    <p:sldId id="740" r:id="rId8"/>
    <p:sldId id="752" r:id="rId9"/>
    <p:sldId id="741" r:id="rId10"/>
    <p:sldId id="742" r:id="rId11"/>
    <p:sldId id="521" r:id="rId12"/>
    <p:sldId id="746" r:id="rId13"/>
    <p:sldId id="750" r:id="rId14"/>
    <p:sldId id="751" r:id="rId15"/>
    <p:sldId id="515" r:id="rId16"/>
    <p:sldId id="673" r:id="rId17"/>
    <p:sldId id="755" r:id="rId18"/>
    <p:sldId id="775" r:id="rId19"/>
    <p:sldId id="774" r:id="rId20"/>
    <p:sldId id="772" r:id="rId21"/>
    <p:sldId id="773" r:id="rId22"/>
    <p:sldId id="770" r:id="rId23"/>
    <p:sldId id="771" r:id="rId24"/>
    <p:sldId id="747" r:id="rId25"/>
    <p:sldId id="756" r:id="rId26"/>
    <p:sldId id="757" r:id="rId27"/>
    <p:sldId id="758" r:id="rId28"/>
    <p:sldId id="759" r:id="rId29"/>
    <p:sldId id="699" r:id="rId30"/>
    <p:sldId id="761" r:id="rId31"/>
    <p:sldId id="715" r:id="rId32"/>
    <p:sldId id="716" r:id="rId33"/>
    <p:sldId id="717" r:id="rId34"/>
    <p:sldId id="776" r:id="rId35"/>
    <p:sldId id="784" r:id="rId36"/>
    <p:sldId id="785" r:id="rId37"/>
    <p:sldId id="777" r:id="rId38"/>
    <p:sldId id="718" r:id="rId39"/>
    <p:sldId id="712" r:id="rId40"/>
    <p:sldId id="719" r:id="rId41"/>
    <p:sldId id="720" r:id="rId42"/>
    <p:sldId id="721" r:id="rId43"/>
    <p:sldId id="722" r:id="rId44"/>
    <p:sldId id="710" r:id="rId45"/>
    <p:sldId id="703" r:id="rId46"/>
    <p:sldId id="704" r:id="rId47"/>
    <p:sldId id="705" r:id="rId48"/>
    <p:sldId id="706" r:id="rId49"/>
    <p:sldId id="700" r:id="rId50"/>
    <p:sldId id="701" r:id="rId51"/>
    <p:sldId id="702" r:id="rId52"/>
    <p:sldId id="736" r:id="rId53"/>
    <p:sldId id="763" r:id="rId54"/>
    <p:sldId id="778" r:id="rId55"/>
    <p:sldId id="786" r:id="rId56"/>
    <p:sldId id="787" r:id="rId57"/>
    <p:sldId id="788" r:id="rId58"/>
    <p:sldId id="666" r:id="rId59"/>
    <p:sldId id="648" r:id="rId60"/>
    <p:sldId id="599" r:id="rId61"/>
    <p:sldId id="650" r:id="rId6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0B59"/>
    <a:srgbClr val="150C8E"/>
    <a:srgbClr val="85DFFF"/>
    <a:srgbClr val="1BE5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501" autoAdjust="0"/>
  </p:normalViewPr>
  <p:slideViewPr>
    <p:cSldViewPr>
      <p:cViewPr varScale="1">
        <p:scale>
          <a:sx n="93" d="100"/>
          <a:sy n="93" d="100"/>
        </p:scale>
        <p:origin x="-91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3.2444991251093652E-2"/>
          <c:y val="0.13666083406240981"/>
          <c:w val="0.57923151793525807"/>
          <c:h val="0.77714129483814987"/>
        </c:manualLayout>
      </c:layout>
      <c:pie3DChart>
        <c:varyColors val="1"/>
        <c:ser>
          <c:idx val="0"/>
          <c:order val="0"/>
          <c:tx>
            <c:strRef>
              <c:f>Sheet1!$B$1</c:f>
              <c:strCache>
                <c:ptCount val="1"/>
                <c:pt idx="0">
                  <c:v>Factors causing failure</c:v>
                </c:pt>
              </c:strCache>
            </c:strRef>
          </c:tx>
          <c:explosion val="25"/>
          <c:dLbls>
            <c:showLegendKey val="0"/>
            <c:showVal val="1"/>
            <c:showCatName val="0"/>
            <c:showSerName val="0"/>
            <c:showPercent val="0"/>
            <c:showBubbleSize val="0"/>
            <c:showLeaderLines val="1"/>
          </c:dLbls>
          <c:cat>
            <c:strRef>
              <c:f>Sheet1!$A$2:$A$8</c:f>
              <c:strCache>
                <c:ptCount val="7"/>
                <c:pt idx="0">
                  <c:v>1. Mythology, hype &amp; tradition -- 30%</c:v>
                </c:pt>
                <c:pt idx="1">
                  <c:v>2. Lack of executive custody, inappropriate governance and policies -- 19%</c:v>
                </c:pt>
                <c:pt idx="2">
                  <c:v>3. Lack of strategic architecture, alignment, etc -- 16%</c:v>
                </c:pt>
                <c:pt idx="3">
                  <c:v>4. Lack of data engineering and poor configuration -- 14%</c:v>
                </c:pt>
                <c:pt idx="4">
                  <c:v>5. Soft issues and change impacts -- 12%</c:v>
                </c:pt>
                <c:pt idx="5">
                  <c:v>6. Lack of an engineering approach, lack of precision, etc -- 6%</c:v>
                </c:pt>
                <c:pt idx="6">
                  <c:v>7. Technology issues -- 3%</c:v>
                </c:pt>
              </c:strCache>
            </c:strRef>
          </c:cat>
          <c:val>
            <c:numRef>
              <c:f>Sheet1!$B$2:$B$8</c:f>
              <c:numCache>
                <c:formatCode>0%</c:formatCode>
                <c:ptCount val="7"/>
                <c:pt idx="0">
                  <c:v>0.30000000000000016</c:v>
                </c:pt>
                <c:pt idx="1">
                  <c:v>0.19</c:v>
                </c:pt>
                <c:pt idx="2">
                  <c:v>0.16</c:v>
                </c:pt>
                <c:pt idx="3">
                  <c:v>0.14000000000000001</c:v>
                </c:pt>
                <c:pt idx="4">
                  <c:v>0.12000000000000002</c:v>
                </c:pt>
                <c:pt idx="5">
                  <c:v>6.0000000000000026E-2</c:v>
                </c:pt>
                <c:pt idx="6">
                  <c:v>3.0000000000000002E-2</c:v>
                </c:pt>
              </c:numCache>
            </c:numRef>
          </c:val>
        </c:ser>
        <c:dLbls>
          <c:showLegendKey val="0"/>
          <c:showVal val="0"/>
          <c:showCatName val="0"/>
          <c:showSerName val="0"/>
          <c:showPercent val="0"/>
          <c:showBubbleSize val="0"/>
          <c:showLeaderLines val="1"/>
        </c:dLbls>
      </c:pie3DChart>
      <c:spPr>
        <a:noFill/>
        <a:ln w="25384">
          <a:noFill/>
        </a:ln>
      </c:spPr>
    </c:plotArea>
    <c:legend>
      <c:legendPos val="r"/>
      <c:layout>
        <c:manualLayout>
          <c:xMode val="edge"/>
          <c:yMode val="edge"/>
          <c:x val="0.59376883237189271"/>
          <c:y val="6.1910405267138403E-2"/>
          <c:w val="0.39789779218774329"/>
          <c:h val="0.93701232261221556"/>
        </c:manualLayout>
      </c:layout>
      <c:overlay val="0"/>
      <c:txPr>
        <a:bodyPr/>
        <a:lstStyle/>
        <a:p>
          <a:pPr>
            <a:defRPr sz="1400" b="0"/>
          </a:pPr>
          <a:endParaRPr lang="en-US"/>
        </a:p>
      </c:txPr>
    </c:legend>
    <c:plotVisOnly val="1"/>
    <c:dispBlanksAs val="zero"/>
    <c:showDLblsOverMax val="0"/>
  </c:chart>
  <c:txPr>
    <a:bodyPr/>
    <a:lstStyle/>
    <a:p>
      <a:pPr>
        <a:defRPr sz="1799">
          <a:solidFill>
            <a:srgbClr val="002060"/>
          </a:solidFill>
        </a:defRPr>
      </a:pPr>
      <a:endParaRPr lang="en-US"/>
    </a:p>
  </c:tx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drawing1.xml><?xml version="1.0" encoding="utf-8"?>
<c:userShapes xmlns:c="http://schemas.openxmlformats.org/drawingml/2006/chart">
  <cdr:relSizeAnchor xmlns:cdr="http://schemas.openxmlformats.org/drawingml/2006/chartDrawing">
    <cdr:from>
      <cdr:x>0.55594</cdr:x>
      <cdr:y>0.1858</cdr:y>
    </cdr:from>
    <cdr:to>
      <cdr:x>1</cdr:x>
      <cdr:y>0.4504</cdr:y>
    </cdr:to>
    <cdr:sp macro="" textlink="">
      <cdr:nvSpPr>
        <cdr:cNvPr id="2" name="Oval 1"/>
        <cdr:cNvSpPr/>
      </cdr:nvSpPr>
      <cdr:spPr>
        <a:xfrm xmlns:a="http://schemas.openxmlformats.org/drawingml/2006/main">
          <a:off x="5004047" y="1061864"/>
          <a:ext cx="3997077" cy="1512168"/>
        </a:xfrm>
        <a:prstGeom xmlns:a="http://schemas.openxmlformats.org/drawingml/2006/main" prst="ellipse">
          <a:avLst/>
        </a:prstGeom>
        <a:noFill xmlns:a="http://schemas.openxmlformats.org/drawingml/2006/main"/>
        <a:ln xmlns:a="http://schemas.openxmlformats.org/drawingml/2006/main" w="508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169920" cy="480059"/>
          </a:xfrm>
          <a:prstGeom prst="rect">
            <a:avLst/>
          </a:prstGeom>
        </p:spPr>
        <p:txBody>
          <a:bodyPr vert="horz" lIns="91397" tIns="45699" rIns="91397" bIns="45699" rtlCol="0"/>
          <a:lstStyle>
            <a:lvl1pPr algn="l">
              <a:defRPr sz="1200"/>
            </a:lvl1pPr>
          </a:lstStyle>
          <a:p>
            <a:endParaRPr lang="en-US"/>
          </a:p>
        </p:txBody>
      </p:sp>
      <p:sp>
        <p:nvSpPr>
          <p:cNvPr id="3" name="Date Placeholder 2"/>
          <p:cNvSpPr>
            <a:spLocks noGrp="1"/>
          </p:cNvSpPr>
          <p:nvPr>
            <p:ph type="dt" sz="quarter" idx="1"/>
          </p:nvPr>
        </p:nvSpPr>
        <p:spPr>
          <a:xfrm>
            <a:off x="4143588" y="2"/>
            <a:ext cx="3169920" cy="480059"/>
          </a:xfrm>
          <a:prstGeom prst="rect">
            <a:avLst/>
          </a:prstGeom>
        </p:spPr>
        <p:txBody>
          <a:bodyPr vert="horz" lIns="91397" tIns="45699" rIns="91397" bIns="45699" rtlCol="0"/>
          <a:lstStyle>
            <a:lvl1pPr algn="r">
              <a:defRPr sz="1200"/>
            </a:lvl1pPr>
          </a:lstStyle>
          <a:p>
            <a:fld id="{17A77CA4-5A26-418C-928D-DC38DD8AD0BF}" type="datetimeFigureOut">
              <a:rPr lang="en-US" smtClean="0"/>
              <a:pPr/>
              <a:t>8/18/2014</a:t>
            </a:fld>
            <a:endParaRPr lang="en-US"/>
          </a:p>
        </p:txBody>
      </p:sp>
      <p:sp>
        <p:nvSpPr>
          <p:cNvPr id="4" name="Footer Placeholder 3"/>
          <p:cNvSpPr>
            <a:spLocks noGrp="1"/>
          </p:cNvSpPr>
          <p:nvPr>
            <p:ph type="ftr" sz="quarter" idx="2"/>
          </p:nvPr>
        </p:nvSpPr>
        <p:spPr>
          <a:xfrm>
            <a:off x="5" y="9119476"/>
            <a:ext cx="3169920" cy="480059"/>
          </a:xfrm>
          <a:prstGeom prst="rect">
            <a:avLst/>
          </a:prstGeom>
        </p:spPr>
        <p:txBody>
          <a:bodyPr vert="horz" lIns="91397" tIns="45699" rIns="91397" bIns="45699"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6"/>
            <a:ext cx="3169920" cy="480059"/>
          </a:xfrm>
          <a:prstGeom prst="rect">
            <a:avLst/>
          </a:prstGeom>
        </p:spPr>
        <p:txBody>
          <a:bodyPr vert="horz" lIns="91397" tIns="45699" rIns="91397" bIns="45699" rtlCol="0" anchor="b"/>
          <a:lstStyle>
            <a:lvl1pPr algn="r">
              <a:defRPr sz="1200"/>
            </a:lvl1pPr>
          </a:lstStyle>
          <a:p>
            <a:fld id="{391D1E21-31E1-4DE2-91BA-D7F45986AAD3}" type="slidenum">
              <a:rPr lang="en-US" smtClean="0"/>
              <a:pPr/>
              <a:t>‹#›</a:t>
            </a:fld>
            <a:endParaRPr lang="en-US"/>
          </a:p>
        </p:txBody>
      </p:sp>
    </p:spTree>
    <p:extLst>
      <p:ext uri="{BB962C8B-B14F-4D97-AF65-F5344CB8AC3E}">
        <p14:creationId xmlns:p14="http://schemas.microsoft.com/office/powerpoint/2010/main" val="3925025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169920" cy="480059"/>
          </a:xfrm>
          <a:prstGeom prst="rect">
            <a:avLst/>
          </a:prstGeom>
        </p:spPr>
        <p:txBody>
          <a:bodyPr vert="horz" lIns="91397" tIns="45699" rIns="91397" bIns="45699" rtlCol="0"/>
          <a:lstStyle>
            <a:lvl1pPr algn="l">
              <a:defRPr sz="1200"/>
            </a:lvl1pPr>
          </a:lstStyle>
          <a:p>
            <a:endParaRPr lang="en-US"/>
          </a:p>
        </p:txBody>
      </p:sp>
      <p:sp>
        <p:nvSpPr>
          <p:cNvPr id="3" name="Date Placeholder 2"/>
          <p:cNvSpPr>
            <a:spLocks noGrp="1"/>
          </p:cNvSpPr>
          <p:nvPr>
            <p:ph type="dt" idx="1"/>
          </p:nvPr>
        </p:nvSpPr>
        <p:spPr>
          <a:xfrm>
            <a:off x="4143588" y="2"/>
            <a:ext cx="3169920" cy="480059"/>
          </a:xfrm>
          <a:prstGeom prst="rect">
            <a:avLst/>
          </a:prstGeom>
        </p:spPr>
        <p:txBody>
          <a:bodyPr vert="horz" lIns="91397" tIns="45699" rIns="91397" bIns="45699" rtlCol="0"/>
          <a:lstStyle>
            <a:lvl1pPr algn="r">
              <a:defRPr sz="1200"/>
            </a:lvl1pPr>
          </a:lstStyle>
          <a:p>
            <a:fld id="{E59CE0CE-7E16-4FE7-AE57-724E757EAEF9}" type="datetimeFigureOut">
              <a:rPr lang="en-US" smtClean="0"/>
              <a:pPr/>
              <a:t>8/18/2014</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1397" tIns="45699" rIns="91397" bIns="45699"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1397" tIns="45699" rIns="91397" bIns="4569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5" y="9119476"/>
            <a:ext cx="3169920" cy="480059"/>
          </a:xfrm>
          <a:prstGeom prst="rect">
            <a:avLst/>
          </a:prstGeom>
        </p:spPr>
        <p:txBody>
          <a:bodyPr vert="horz" lIns="91397" tIns="45699" rIns="91397" bIns="45699"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6"/>
            <a:ext cx="3169920" cy="480059"/>
          </a:xfrm>
          <a:prstGeom prst="rect">
            <a:avLst/>
          </a:prstGeom>
        </p:spPr>
        <p:txBody>
          <a:bodyPr vert="horz" lIns="91397" tIns="45699" rIns="91397" bIns="45699" rtlCol="0" anchor="b"/>
          <a:lstStyle>
            <a:lvl1pPr algn="r">
              <a:defRPr sz="1200"/>
            </a:lvl1pPr>
          </a:lstStyle>
          <a:p>
            <a:fld id="{75C5ED17-03FB-4DB8-A22A-17A7A5E85B92}" type="slidenum">
              <a:rPr lang="en-US" smtClean="0"/>
              <a:pPr/>
              <a:t>‹#›</a:t>
            </a:fld>
            <a:endParaRPr lang="en-US"/>
          </a:p>
        </p:txBody>
      </p:sp>
    </p:spTree>
    <p:extLst>
      <p:ext uri="{BB962C8B-B14F-4D97-AF65-F5344CB8AC3E}">
        <p14:creationId xmlns:p14="http://schemas.microsoft.com/office/powerpoint/2010/main" val="1671640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NB remember to have a chair to stand on</a:t>
            </a:r>
          </a:p>
          <a:p>
            <a:endParaRPr lang="en-ZA" dirty="0" smtClean="0"/>
          </a:p>
          <a:p>
            <a:r>
              <a:rPr lang="en-ZA" dirty="0" smtClean="0"/>
              <a:t>Make sure to take the CRITICAL FACTORS BOOK with you </a:t>
            </a:r>
          </a:p>
          <a:p>
            <a:endParaRPr lang="en-ZA" dirty="0" smtClean="0"/>
          </a:p>
          <a:p>
            <a:r>
              <a:rPr lang="en-ZA" dirty="0" smtClean="0"/>
              <a:t>An engineer with a PhD in engineering</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p:spPr>
        <p:txBody>
          <a:bodyPr/>
          <a:lstStyle/>
          <a:p>
            <a:endParaRPr lang="en-US" smtClean="0"/>
          </a:p>
        </p:txBody>
      </p:sp>
      <p:sp>
        <p:nvSpPr>
          <p:cNvPr id="79876"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A3DA55C-8ED8-4522-93F8-66CE3E8D778D}" type="slidenum">
              <a:rPr lang="en-US" sz="1300" smtClean="0"/>
              <a:pPr eaLnBrk="1" hangingPunct="1"/>
              <a:t>10</a:t>
            </a:fld>
            <a:endParaRPr lang="en-US" sz="13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r>
              <a:rPr lang="en-US" dirty="0" smtClean="0"/>
              <a:t>Professor Richard Nolan states that "I.T. is the next corporate disaster waiting to happen”</a:t>
            </a:r>
          </a:p>
          <a:p>
            <a:pPr defTabSz="914069">
              <a:defRPr/>
            </a:pPr>
            <a:r>
              <a:rPr lang="en-ZA" dirty="0" smtClean="0"/>
              <a:t>And</a:t>
            </a:r>
            <a:r>
              <a:rPr lang="en-ZA" baseline="0" dirty="0" smtClean="0"/>
              <a:t> postulates that soon there will be an Enron level corporate failure</a:t>
            </a:r>
          </a:p>
          <a:p>
            <a:pPr defTabSz="91406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F9648C8-25B1-4F29-965C-06492C1EE51A}" type="slidenum">
              <a:rPr lang="en-US" sz="1300" smtClean="0"/>
              <a:pPr eaLnBrk="1" hangingPunct="1"/>
              <a:t>12</a:t>
            </a:fld>
            <a:endParaRPr lang="en-US" sz="1300"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There is a fundamental difference in approach when one designs a bridge NOT TO FALL DOWN</a:t>
            </a:r>
          </a:p>
          <a:p>
            <a:endParaRPr lang="en-ZA" dirty="0" smtClean="0"/>
          </a:p>
          <a:p>
            <a:r>
              <a:rPr lang="en-ZA" dirty="0" smtClean="0"/>
              <a:t>Contrast this with the IT paradigm</a:t>
            </a:r>
            <a:r>
              <a:rPr lang="en-ZA" baseline="0" dirty="0" smtClean="0"/>
              <a:t> which could be called “designed to fail”</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28FEA4-6089-4B11-9EDF-820B36A781A3}"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17</a:t>
            </a:fld>
            <a:endParaRPr lang="en-US"/>
          </a:p>
        </p:txBody>
      </p:sp>
    </p:spTree>
    <p:extLst>
      <p:ext uri="{BB962C8B-B14F-4D97-AF65-F5344CB8AC3E}">
        <p14:creationId xmlns:p14="http://schemas.microsoft.com/office/powerpoint/2010/main" val="2460327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20</a:t>
            </a:fld>
            <a:endParaRPr lang="en-US"/>
          </a:p>
        </p:txBody>
      </p:sp>
    </p:spTree>
    <p:extLst>
      <p:ext uri="{BB962C8B-B14F-4D97-AF65-F5344CB8AC3E}">
        <p14:creationId xmlns:p14="http://schemas.microsoft.com/office/powerpoint/2010/main" val="2460327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21</a:t>
            </a:fld>
            <a:endParaRPr lang="en-US"/>
          </a:p>
        </p:txBody>
      </p:sp>
    </p:spTree>
    <p:extLst>
      <p:ext uri="{BB962C8B-B14F-4D97-AF65-F5344CB8AC3E}">
        <p14:creationId xmlns:p14="http://schemas.microsoft.com/office/powerpoint/2010/main" val="2460327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5AD6A9-8310-423C-BC85-B785AD0A1D2C}" type="slidenum">
              <a:rPr lang="en-US"/>
              <a:pPr fontAlgn="base">
                <a:spcBef>
                  <a:spcPct val="0"/>
                </a:spcBef>
                <a:spcAft>
                  <a:spcPct val="0"/>
                </a:spcAft>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35DF64-DE4A-40B9-A9A9-0C7F712444CF}" type="slidenum">
              <a:rPr lang="en-US"/>
              <a:pPr fontAlgn="base">
                <a:spcBef>
                  <a:spcPct val="0"/>
                </a:spcBef>
                <a:spcAft>
                  <a:spcPct val="0"/>
                </a:spcAft>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A gun is neither</a:t>
            </a:r>
            <a:r>
              <a:rPr lang="en-ZA" baseline="0" dirty="0" smtClean="0"/>
              <a:t> good nor bad</a:t>
            </a:r>
          </a:p>
          <a:p>
            <a:r>
              <a:rPr lang="en-ZA" baseline="0" dirty="0" smtClean="0"/>
              <a:t>If it is held by a person you regard as good and pointed at a person you regard as bad the gun is good</a:t>
            </a:r>
          </a:p>
          <a:p>
            <a:r>
              <a:rPr lang="en-ZA" baseline="0" dirty="0" smtClean="0"/>
              <a:t>BUT if it is pointed at YOU it is always BAD!</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25</a:t>
            </a:fld>
            <a:endParaRPr lang="en-US"/>
          </a:p>
        </p:txBody>
      </p:sp>
    </p:spTree>
    <p:extLst>
      <p:ext uri="{BB962C8B-B14F-4D97-AF65-F5344CB8AC3E}">
        <p14:creationId xmlns:p14="http://schemas.microsoft.com/office/powerpoint/2010/main" val="1624702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26</a:t>
            </a:fld>
            <a:endParaRPr lang="en-US"/>
          </a:p>
        </p:txBody>
      </p:sp>
    </p:spTree>
    <p:extLst>
      <p:ext uri="{BB962C8B-B14F-4D97-AF65-F5344CB8AC3E}">
        <p14:creationId xmlns:p14="http://schemas.microsoft.com/office/powerpoint/2010/main" val="1442050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27</a:t>
            </a:fld>
            <a:endParaRPr lang="en-US"/>
          </a:p>
        </p:txBody>
      </p:sp>
    </p:spTree>
    <p:extLst>
      <p:ext uri="{BB962C8B-B14F-4D97-AF65-F5344CB8AC3E}">
        <p14:creationId xmlns:p14="http://schemas.microsoft.com/office/powerpoint/2010/main" val="1442050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28</a:t>
            </a:fld>
            <a:endParaRPr lang="en-US"/>
          </a:p>
        </p:txBody>
      </p:sp>
    </p:spTree>
    <p:extLst>
      <p:ext uri="{BB962C8B-B14F-4D97-AF65-F5344CB8AC3E}">
        <p14:creationId xmlns:p14="http://schemas.microsoft.com/office/powerpoint/2010/main" val="928093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r>
              <a:rPr lang="en-US" dirty="0" smtClean="0"/>
              <a:t>Professor Richard Nolan states that "I.T. is the next corporate disaster waiting to happen”</a:t>
            </a:r>
          </a:p>
          <a:p>
            <a:pPr defTabSz="914069">
              <a:defRPr/>
            </a:pPr>
            <a:r>
              <a:rPr lang="en-ZA" dirty="0" smtClean="0"/>
              <a:t>And</a:t>
            </a:r>
            <a:r>
              <a:rPr lang="en-ZA" baseline="0" dirty="0" smtClean="0"/>
              <a:t> postulates that soon there will be an Enron level corporate failure</a:t>
            </a:r>
          </a:p>
          <a:p>
            <a:pPr defTabSz="91406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30</a:t>
            </a:fld>
            <a:endParaRPr lang="en-US"/>
          </a:p>
        </p:txBody>
      </p:sp>
    </p:spTree>
    <p:extLst>
      <p:ext uri="{BB962C8B-B14F-4D97-AF65-F5344CB8AC3E}">
        <p14:creationId xmlns:p14="http://schemas.microsoft.com/office/powerpoint/2010/main" val="9280936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r>
              <a:rPr lang="en-US" dirty="0" smtClean="0"/>
              <a:t>Professor Richard Nolan states that "I.T. is the next corporate disaster waiting to happen”</a:t>
            </a:r>
          </a:p>
          <a:p>
            <a:pPr defTabSz="914069">
              <a:defRPr/>
            </a:pPr>
            <a:r>
              <a:rPr lang="en-ZA" dirty="0" smtClean="0"/>
              <a:t>And</a:t>
            </a:r>
            <a:r>
              <a:rPr lang="en-ZA" baseline="0" dirty="0" smtClean="0"/>
              <a:t> postulates that soon there will be an Enron level corporate failure</a:t>
            </a:r>
          </a:p>
          <a:p>
            <a:pPr defTabSz="91406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r>
              <a:rPr lang="en-US" dirty="0" smtClean="0"/>
              <a:t>Professor Richard Nolan states that "I.T. is the next corporate disaster waiting to happen”</a:t>
            </a:r>
          </a:p>
          <a:p>
            <a:pPr defTabSz="914069">
              <a:defRPr/>
            </a:pPr>
            <a:r>
              <a:rPr lang="en-ZA" dirty="0" smtClean="0"/>
              <a:t>And</a:t>
            </a:r>
            <a:r>
              <a:rPr lang="en-ZA" baseline="0" dirty="0" smtClean="0"/>
              <a:t> postulates that soon there will be an Enron level corporate failure</a:t>
            </a:r>
          </a:p>
          <a:p>
            <a:pPr defTabSz="91406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r>
              <a:rPr lang="en-US" dirty="0" smtClean="0"/>
              <a:t>Professor Richard Nolan states that "I.T. is the next corporate disaster waiting to happen”</a:t>
            </a:r>
          </a:p>
          <a:p>
            <a:pPr defTabSz="914069">
              <a:defRPr/>
            </a:pPr>
            <a:r>
              <a:rPr lang="en-ZA" dirty="0" smtClean="0"/>
              <a:t>And</a:t>
            </a:r>
            <a:r>
              <a:rPr lang="en-ZA" baseline="0" dirty="0" smtClean="0"/>
              <a:t> postulates that soon there will be an Enron level corporate failure</a:t>
            </a:r>
          </a:p>
          <a:p>
            <a:pPr defTabSz="91406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r>
              <a:rPr lang="en-US" dirty="0" smtClean="0"/>
              <a:t>Professor Richard Nolan states that "I.T. is the next corporate disaster waiting to happen”</a:t>
            </a:r>
          </a:p>
          <a:p>
            <a:pPr defTabSz="914069">
              <a:defRPr/>
            </a:pPr>
            <a:r>
              <a:rPr lang="en-ZA" dirty="0" smtClean="0"/>
              <a:t>And</a:t>
            </a:r>
            <a:r>
              <a:rPr lang="en-ZA" baseline="0" dirty="0" smtClean="0"/>
              <a:t> postulates that soon there will be an Enron level corporate failure</a:t>
            </a:r>
          </a:p>
          <a:p>
            <a:pPr defTabSz="91406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r>
              <a:rPr lang="en-US" dirty="0" smtClean="0"/>
              <a:t>Professor Richard Nolan states that "I.T. is the next corporate disaster waiting to happen”</a:t>
            </a:r>
          </a:p>
          <a:p>
            <a:pPr defTabSz="914069">
              <a:defRPr/>
            </a:pPr>
            <a:r>
              <a:rPr lang="en-ZA" dirty="0" smtClean="0"/>
              <a:t>And</a:t>
            </a:r>
            <a:r>
              <a:rPr lang="en-ZA" baseline="0" dirty="0" smtClean="0"/>
              <a:t> postulates that soon there will be an Enron level corporate failure</a:t>
            </a:r>
          </a:p>
          <a:p>
            <a:pPr defTabSz="91406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386">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40</a:t>
            </a:fld>
            <a:endParaRPr lang="en-US"/>
          </a:p>
        </p:txBody>
      </p:sp>
    </p:spTree>
    <p:extLst>
      <p:ext uri="{BB962C8B-B14F-4D97-AF65-F5344CB8AC3E}">
        <p14:creationId xmlns:p14="http://schemas.microsoft.com/office/powerpoint/2010/main" val="19911152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41</a:t>
            </a:fld>
            <a:endParaRPr lang="en-US"/>
          </a:p>
        </p:txBody>
      </p:sp>
    </p:spTree>
    <p:extLst>
      <p:ext uri="{BB962C8B-B14F-4D97-AF65-F5344CB8AC3E}">
        <p14:creationId xmlns:p14="http://schemas.microsoft.com/office/powerpoint/2010/main" val="23353198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42</a:t>
            </a:fld>
            <a:endParaRPr lang="en-US"/>
          </a:p>
        </p:txBody>
      </p:sp>
    </p:spTree>
    <p:extLst>
      <p:ext uri="{BB962C8B-B14F-4D97-AF65-F5344CB8AC3E}">
        <p14:creationId xmlns:p14="http://schemas.microsoft.com/office/powerpoint/2010/main" val="17645556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43</a:t>
            </a:fld>
            <a:endParaRPr lang="en-US"/>
          </a:p>
        </p:txBody>
      </p:sp>
    </p:spTree>
    <p:extLst>
      <p:ext uri="{BB962C8B-B14F-4D97-AF65-F5344CB8AC3E}">
        <p14:creationId xmlns:p14="http://schemas.microsoft.com/office/powerpoint/2010/main" val="3006689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r>
              <a:rPr lang="en-US" dirty="0" smtClean="0"/>
              <a:t>Professor Richard Nolan states that "I.T. is the next corporate disaster waiting to happen”</a:t>
            </a:r>
          </a:p>
          <a:p>
            <a:pPr defTabSz="914069">
              <a:defRPr/>
            </a:pPr>
            <a:r>
              <a:rPr lang="en-ZA" dirty="0" smtClean="0"/>
              <a:t>And</a:t>
            </a:r>
            <a:r>
              <a:rPr lang="en-ZA" baseline="0" dirty="0" smtClean="0"/>
              <a:t> postulates that soon there will be an Enron level corporate failure</a:t>
            </a:r>
          </a:p>
          <a:p>
            <a:pPr defTabSz="91406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r>
              <a:rPr lang="en-US" dirty="0" smtClean="0"/>
              <a:t>Professor Richard Nolan states that "I.T. is the next corporate disaster waiting to happen”</a:t>
            </a:r>
          </a:p>
          <a:p>
            <a:pPr defTabSz="914069">
              <a:defRPr/>
            </a:pPr>
            <a:r>
              <a:rPr lang="en-ZA" dirty="0" smtClean="0"/>
              <a:t>And</a:t>
            </a:r>
            <a:r>
              <a:rPr lang="en-ZA" baseline="0" dirty="0" smtClean="0"/>
              <a:t> postulates that soon there will be an Enron level corporate failure</a:t>
            </a:r>
          </a:p>
          <a:p>
            <a:pPr defTabSz="91406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r>
              <a:rPr lang="en-US" dirty="0" smtClean="0"/>
              <a:t>Professor Richard Nolan states that "I.T. is the next corporate disaster waiting to happen”</a:t>
            </a:r>
          </a:p>
          <a:p>
            <a:pPr defTabSz="914069">
              <a:defRPr/>
            </a:pPr>
            <a:r>
              <a:rPr lang="en-ZA" dirty="0" smtClean="0"/>
              <a:t>And</a:t>
            </a:r>
            <a:r>
              <a:rPr lang="en-ZA" baseline="0" dirty="0" smtClean="0"/>
              <a:t> postulates that soon there will be an Enron level corporate failure</a:t>
            </a:r>
          </a:p>
          <a:p>
            <a:pPr defTabSz="91406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r>
              <a:rPr lang="en-US" dirty="0" smtClean="0"/>
              <a:t>Professor Richard Nolan states that "I.T. is the next corporate disaster waiting to happen”</a:t>
            </a:r>
          </a:p>
          <a:p>
            <a:pPr defTabSz="914069">
              <a:defRPr/>
            </a:pPr>
            <a:r>
              <a:rPr lang="en-ZA" dirty="0" smtClean="0"/>
              <a:t>And</a:t>
            </a:r>
            <a:r>
              <a:rPr lang="en-ZA" baseline="0" dirty="0" smtClean="0"/>
              <a:t> postulates that soon there will be an Enron level corporate failure</a:t>
            </a:r>
          </a:p>
          <a:p>
            <a:pPr defTabSz="91406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r>
              <a:rPr lang="en-US" dirty="0" smtClean="0"/>
              <a:t>Professor Richard Nolan states that "I.T. is the next corporate disaster waiting to happen”</a:t>
            </a:r>
          </a:p>
          <a:p>
            <a:pPr defTabSz="914069">
              <a:defRPr/>
            </a:pPr>
            <a:r>
              <a:rPr lang="en-ZA" dirty="0" smtClean="0"/>
              <a:t>And</a:t>
            </a:r>
            <a:r>
              <a:rPr lang="en-ZA" baseline="0" dirty="0" smtClean="0"/>
              <a:t> postulates that soon there will be an Enron level corporate failure</a:t>
            </a:r>
          </a:p>
          <a:p>
            <a:pPr defTabSz="91406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r>
              <a:rPr lang="en-US" dirty="0" smtClean="0"/>
              <a:t>Professor Richard Nolan states that "I.T. is the next corporate disaster waiting to happen”</a:t>
            </a:r>
          </a:p>
          <a:p>
            <a:pPr defTabSz="914069">
              <a:defRPr/>
            </a:pPr>
            <a:r>
              <a:rPr lang="en-ZA" dirty="0" smtClean="0"/>
              <a:t>And</a:t>
            </a:r>
            <a:r>
              <a:rPr lang="en-ZA" baseline="0" dirty="0" smtClean="0"/>
              <a:t> postulates that soon there will be an Enron level corporate failure</a:t>
            </a:r>
          </a:p>
          <a:p>
            <a:pPr defTabSz="91406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An industry in Crisis -- Quote from Duncan McLeod, Financial Mail, 28 March 2008 -- </a:t>
            </a:r>
            <a:r>
              <a:rPr lang="en-US" dirty="0" smtClean="0"/>
              <a:t>Seven years and half a billion dollars  -- Dow Chemicals Company -- $400 million – Nike -- Disney -- $878 million </a:t>
            </a:r>
          </a:p>
          <a:p>
            <a:r>
              <a:rPr lang="en-US" dirty="0" smtClean="0"/>
              <a:t>-- </a:t>
            </a:r>
            <a:r>
              <a:rPr lang="en-ZA" dirty="0" smtClean="0"/>
              <a:t>70% of business IT projects fail</a:t>
            </a:r>
            <a:r>
              <a:rPr lang="en-ZA" baseline="0" dirty="0" smtClean="0"/>
              <a:t> outright – another 20% materially fail to meet the business expectation – 70% of BPR projects fail and 90% of strategic plans fail to deliver</a:t>
            </a:r>
            <a:endParaRPr lang="en-ZA" dirty="0" smtClean="0"/>
          </a:p>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r>
              <a:rPr lang="en-US" dirty="0" smtClean="0"/>
              <a:t>Professor Richard Nolan states that "I.T. is the next corporate disaster waiting to happen”</a:t>
            </a:r>
          </a:p>
          <a:p>
            <a:pPr defTabSz="914069">
              <a:defRPr/>
            </a:pPr>
            <a:r>
              <a:rPr lang="en-ZA" dirty="0" smtClean="0"/>
              <a:t>And</a:t>
            </a:r>
            <a:r>
              <a:rPr lang="en-ZA" baseline="0" dirty="0" smtClean="0"/>
              <a:t> postulates that soon there will be an Enron level corporate failure</a:t>
            </a:r>
          </a:p>
          <a:p>
            <a:pPr defTabSz="91406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r>
              <a:rPr lang="en-US" dirty="0" smtClean="0"/>
              <a:t>Professor Richard Nolan states that "I.T. is the next corporate disaster waiting to happen”</a:t>
            </a:r>
          </a:p>
          <a:p>
            <a:pPr defTabSz="914069">
              <a:defRPr/>
            </a:pPr>
            <a:r>
              <a:rPr lang="en-ZA" dirty="0" smtClean="0"/>
              <a:t>And</a:t>
            </a:r>
            <a:r>
              <a:rPr lang="en-ZA" baseline="0" dirty="0" smtClean="0"/>
              <a:t> postulates that soon there will be an Enron level corporate failure</a:t>
            </a:r>
          </a:p>
          <a:p>
            <a:pPr defTabSz="91406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r>
              <a:rPr lang="en-US" dirty="0" smtClean="0"/>
              <a:t>Professor Richard Nolan states that "I.T. is the next corporate disaster waiting to happen”</a:t>
            </a:r>
          </a:p>
          <a:p>
            <a:pPr defTabSz="914069">
              <a:defRPr/>
            </a:pPr>
            <a:r>
              <a:rPr lang="en-ZA" dirty="0" smtClean="0"/>
              <a:t>And</a:t>
            </a:r>
            <a:r>
              <a:rPr lang="en-ZA" baseline="0" dirty="0" smtClean="0"/>
              <a:t> postulates that soon there will be an Enron level corporate failure</a:t>
            </a:r>
          </a:p>
          <a:p>
            <a:pPr defTabSz="91406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50765" indent="-288756" eaLnBrk="0" hangingPunct="0">
              <a:defRPr sz="2400">
                <a:solidFill>
                  <a:schemeClr val="tx1"/>
                </a:solidFill>
                <a:latin typeface="Times New Roman" pitchFamily="18" charset="0"/>
              </a:defRPr>
            </a:lvl2pPr>
            <a:lvl3pPr marL="1155023" indent="-231005" eaLnBrk="0" hangingPunct="0">
              <a:defRPr sz="2400">
                <a:solidFill>
                  <a:schemeClr val="tx1"/>
                </a:solidFill>
                <a:latin typeface="Times New Roman" pitchFamily="18" charset="0"/>
              </a:defRPr>
            </a:lvl3pPr>
            <a:lvl4pPr marL="1617032" indent="-231005" eaLnBrk="0" hangingPunct="0">
              <a:defRPr sz="2400">
                <a:solidFill>
                  <a:schemeClr val="tx1"/>
                </a:solidFill>
                <a:latin typeface="Times New Roman" pitchFamily="18" charset="0"/>
              </a:defRPr>
            </a:lvl4pPr>
            <a:lvl5pPr marL="2079041" indent="-231005" eaLnBrk="0" hangingPunct="0">
              <a:defRPr sz="2400">
                <a:solidFill>
                  <a:schemeClr val="tx1"/>
                </a:solidFill>
                <a:latin typeface="Times New Roman" pitchFamily="18" charset="0"/>
              </a:defRPr>
            </a:lvl5pPr>
            <a:lvl6pPr marL="2541051" indent="-231005" eaLnBrk="0" fontAlgn="base" hangingPunct="0">
              <a:spcBef>
                <a:spcPct val="0"/>
              </a:spcBef>
              <a:spcAft>
                <a:spcPct val="0"/>
              </a:spcAft>
              <a:defRPr sz="2400">
                <a:solidFill>
                  <a:schemeClr val="tx1"/>
                </a:solidFill>
                <a:latin typeface="Times New Roman" pitchFamily="18" charset="0"/>
              </a:defRPr>
            </a:lvl6pPr>
            <a:lvl7pPr marL="3003060" indent="-231005" eaLnBrk="0" fontAlgn="base" hangingPunct="0">
              <a:spcBef>
                <a:spcPct val="0"/>
              </a:spcBef>
              <a:spcAft>
                <a:spcPct val="0"/>
              </a:spcAft>
              <a:defRPr sz="2400">
                <a:solidFill>
                  <a:schemeClr val="tx1"/>
                </a:solidFill>
                <a:latin typeface="Times New Roman" pitchFamily="18" charset="0"/>
              </a:defRPr>
            </a:lvl7pPr>
            <a:lvl8pPr marL="3465069" indent="-231005" eaLnBrk="0" fontAlgn="base" hangingPunct="0">
              <a:spcBef>
                <a:spcPct val="0"/>
              </a:spcBef>
              <a:spcAft>
                <a:spcPct val="0"/>
              </a:spcAft>
              <a:defRPr sz="2400">
                <a:solidFill>
                  <a:schemeClr val="tx1"/>
                </a:solidFill>
                <a:latin typeface="Times New Roman" pitchFamily="18" charset="0"/>
              </a:defRPr>
            </a:lvl8pPr>
            <a:lvl9pPr marL="3927078" indent="-231005" eaLnBrk="0" fontAlgn="base" hangingPunct="0">
              <a:spcBef>
                <a:spcPct val="0"/>
              </a:spcBef>
              <a:spcAft>
                <a:spcPct val="0"/>
              </a:spcAft>
              <a:defRPr sz="2400">
                <a:solidFill>
                  <a:schemeClr val="tx1"/>
                </a:solidFill>
                <a:latin typeface="Times New Roman" pitchFamily="18" charset="0"/>
              </a:defRPr>
            </a:lvl9pPr>
          </a:lstStyle>
          <a:p>
            <a:pPr eaLnBrk="1" hangingPunct="1"/>
            <a:fld id="{8A00049D-A8C9-44F7-BFED-1711EF7F0902}" type="slidenum">
              <a:rPr lang="en-US" sz="1300"/>
              <a:pPr eaLnBrk="1" hangingPunct="1"/>
              <a:t>58</a:t>
            </a:fld>
            <a:endParaRPr lang="en-US" sz="130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61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213">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KEEP SHORT AND SIMPLE</a:t>
            </a:r>
          </a:p>
          <a:p>
            <a:endParaRPr lang="en-ZA" dirty="0" smtClean="0"/>
          </a:p>
          <a:p>
            <a:r>
              <a:rPr lang="en-ZA" dirty="0" smtClean="0"/>
              <a:t>MY FATHER</a:t>
            </a:r>
          </a:p>
          <a:p>
            <a:endParaRPr lang="en-ZA" dirty="0" smtClean="0"/>
          </a:p>
          <a:p>
            <a:r>
              <a:rPr lang="en-ZA" dirty="0" smtClean="0"/>
              <a:t>How did </a:t>
            </a:r>
            <a:r>
              <a:rPr lang="en-ZA" dirty="0" err="1" smtClean="0"/>
              <a:t>i</a:t>
            </a:r>
            <a:r>
              <a:rPr lang="en-ZA" dirty="0" smtClean="0"/>
              <a:t> get involved with computers? – my father</a:t>
            </a:r>
            <a:r>
              <a:rPr lang="en-ZA" baseline="0" dirty="0" smtClean="0"/>
              <a:t> was a visionary </a:t>
            </a:r>
            <a:r>
              <a:rPr lang="en-ZA" dirty="0" smtClean="0"/>
              <a:t>-- In</a:t>
            </a:r>
            <a:r>
              <a:rPr lang="en-ZA" baseline="0" dirty="0" smtClean="0"/>
              <a:t> 1981, having gathered over 7,000 pages of research data for my PhD the University mainframe did not have space to store even one page of data.  My father purchased me one of the first desktop PC’s in the days of the Apple and Apricot and 123, etc – at a cost of R12,000 two and a half times my research grants! – I very quickly discovered that there was a HUGE gap between what the salesman told me the computer could do and getting it to do it – so, in that respect, NOTHING HAS CHANGED </a:t>
            </a:r>
            <a:r>
              <a:rPr lang="en-ZA" baseline="0" dirty="0" smtClean="0">
                <a:sym typeface="Wingdings" pitchFamily="2" charset="2"/>
              </a:rPr>
              <a:t> -- I then put myself through a self taught computer science programme and learned to program, learned to type and finally wrote an award winning PhD thesis –</a:t>
            </a:r>
            <a:r>
              <a:rPr lang="en-US" baseline="0" dirty="0" smtClean="0">
                <a:sym typeface="Wingdings" pitchFamily="2" charset="2"/>
              </a:rPr>
              <a:t> at the same time I computerized my father’s investment consulting business and </a:t>
            </a:r>
            <a:r>
              <a:rPr lang="en-US" b="1" baseline="0" dirty="0" smtClean="0">
                <a:sym typeface="Wingdings" pitchFamily="2" charset="2"/>
              </a:rPr>
              <a:t>we were able to double turnover in twelve months and create an enduring revenue stream that lasted for over ten years because we were able to do things that much larger businesses were not able to do </a:t>
            </a:r>
            <a:r>
              <a:rPr lang="en-US" baseline="0" dirty="0" smtClean="0">
                <a:sym typeface="Wingdings" pitchFamily="2" charset="2"/>
              </a:rPr>
              <a:t>– it was then that I began to understand that the strategic application of information technology COULD deliver great value and one of my greatest frustrations is the extent to which few businesses achieve this potential – the rest of this presentation is about lessons I have learned that I hope will help YOU to make a difference in your business with IT</a:t>
            </a:r>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p:spPr>
        <p:txBody>
          <a:bodyPr/>
          <a:lstStyle/>
          <a:p>
            <a:endParaRPr lang="en-US" smtClean="0"/>
          </a:p>
        </p:txBody>
      </p:sp>
      <p:sp>
        <p:nvSpPr>
          <p:cNvPr id="8602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5D7EF45-DCE8-4FA0-B727-EB6B9D24D50E}" type="slidenum">
              <a:rPr lang="en-US" sz="1300" smtClean="0"/>
              <a:pPr eaLnBrk="1" hangingPunct="1"/>
              <a:t>9</a:t>
            </a:fld>
            <a:endParaRPr lang="en-US" sz="13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93E707-5CB6-4A6B-A113-0C8B342B057E}" type="datetime1">
              <a:rPr lang="en-US" smtClean="0"/>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96CF9F-7B65-4204-B383-5273168E58E3}" type="datetime1">
              <a:rPr lang="en-US" smtClean="0"/>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72BA4-E2C7-43A9-85B5-F1BA4123F5E8}" type="datetime1">
              <a:rPr lang="en-US" smtClean="0"/>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C7065F-A351-45BC-8764-8089A9A244BD}" type="datetime1">
              <a:rPr lang="en-US" smtClean="0"/>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772717-3FD6-4D92-A847-6CCDE9EED43E}" type="datetime1">
              <a:rPr lang="en-US" smtClean="0"/>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7A8B22-9C2B-4022-B7FA-DEBA5D6F93F3}" type="datetime1">
              <a:rPr lang="en-US" smtClean="0"/>
              <a:t>8/18/2014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EC8645-B907-4DE5-8139-FEC04C0242A4}" type="datetime1">
              <a:rPr lang="en-US" smtClean="0"/>
              <a:t>8/18/2014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0F2792-9DB0-445D-81A5-57C75C17E813}" type="datetime1">
              <a:rPr lang="en-US" smtClean="0"/>
              <a:t>8/18/2014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E3CC1D-F8E4-45F1-A7BF-0D1B60256759}" type="datetime1">
              <a:rPr lang="en-US" smtClean="0"/>
              <a:t>8/18/2014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547D53-A8D9-49A3-98A8-9A2940E71F6D}" type="datetime1">
              <a:rPr lang="en-US" smtClean="0"/>
              <a:t>8/18/2014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5A3EAF-595E-443E-AAF0-96ED808B252D}" type="datetime1">
              <a:rPr lang="en-US" smtClean="0"/>
              <a:t>8/18/2014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7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D2295-FC65-47E2-B5C8-ECAA51AFFE8E}" type="datetime1">
              <a:rPr lang="en-US" smtClean="0"/>
              <a:t>8/18/2014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9D035-6A94-4569-9779-E840D39ECC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3.jpeg"/><Relationship Id="rId2" Type="http://schemas.openxmlformats.org/officeDocument/2006/relationships/audio" Target="../media/audio2.wav"/><Relationship Id="rId1" Type="http://schemas.openxmlformats.org/officeDocument/2006/relationships/audio" Target="../media/audio1.wav"/><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1.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hyperlink" Target="mailto:James@Webinars-at-JARA.com"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www.james-a-robertson-and-associates.com/" TargetMode="External"/><Relationship Id="rId7"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hyperlink" Target="http://za.linkedin.com/in/DrJamesARobertsonERPDoctor" TargetMode="External"/><Relationship Id="rId4" Type="http://schemas.openxmlformats.org/officeDocument/2006/relationships/hyperlink" Target="mailto:James@JamesARobertson.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Stock_000004319108Medium.jpg"/>
          <p:cNvPicPr>
            <a:picLocks noChangeAspect="1"/>
          </p:cNvPicPr>
          <p:nvPr/>
        </p:nvPicPr>
        <p:blipFill>
          <a:blip r:embed="rId3" cstate="print"/>
          <a:stretch>
            <a:fillRect/>
          </a:stretch>
        </p:blipFill>
        <p:spPr>
          <a:xfrm>
            <a:off x="0" y="1513400"/>
            <a:ext cx="9180512" cy="5344600"/>
          </a:xfrm>
          <a:prstGeom prst="rect">
            <a:avLst/>
          </a:prstGeom>
        </p:spPr>
      </p:pic>
      <p:sp>
        <p:nvSpPr>
          <p:cNvPr id="10" name="TextBox 9"/>
          <p:cNvSpPr txBox="1"/>
          <p:nvPr/>
        </p:nvSpPr>
        <p:spPr>
          <a:xfrm>
            <a:off x="486026" y="5373216"/>
            <a:ext cx="3725934" cy="1323439"/>
          </a:xfrm>
          <a:prstGeom prst="rect">
            <a:avLst/>
          </a:prstGeom>
          <a:solidFill>
            <a:schemeClr val="tx2">
              <a:lumMod val="40000"/>
              <a:lumOff val="60000"/>
            </a:schemeClr>
          </a:solidFill>
        </p:spPr>
        <p:txBody>
          <a:bodyPr wrap="square" rtlCol="0">
            <a:spAutoFit/>
          </a:bodyPr>
          <a:lstStyle/>
          <a:p>
            <a:r>
              <a:rPr lang="en-ZA" b="1" dirty="0" smtClean="0">
                <a:latin typeface="Verdana" pitchFamily="34" charset="0"/>
              </a:rPr>
              <a:t>Dr James Robertson </a:t>
            </a:r>
            <a:r>
              <a:rPr lang="en-ZA" b="1" dirty="0" err="1" smtClean="0">
                <a:latin typeface="Verdana" pitchFamily="34" charset="0"/>
              </a:rPr>
              <a:t>PrEng</a:t>
            </a:r>
            <a:endParaRPr lang="en-ZA" b="1" dirty="0" smtClean="0">
              <a:latin typeface="Verdana" pitchFamily="34" charset="0"/>
            </a:endParaRPr>
          </a:p>
          <a:p>
            <a:r>
              <a:rPr lang="en-ZA" b="1" dirty="0" smtClean="0">
                <a:latin typeface="Verdana" pitchFamily="34" charset="0"/>
              </a:rPr>
              <a:t>The ERP Doctor</a:t>
            </a:r>
          </a:p>
          <a:p>
            <a:endParaRPr lang="en-ZA" sz="1600" b="1" dirty="0" smtClean="0">
              <a:latin typeface="Verdana" pitchFamily="34" charset="0"/>
            </a:endParaRPr>
          </a:p>
          <a:p>
            <a:r>
              <a:rPr lang="en-ZA" sz="1400" b="1" dirty="0" smtClean="0"/>
              <a:t>Copyright 2004 through 2013</a:t>
            </a:r>
            <a:endParaRPr lang="en-ZA" sz="1400" b="1" dirty="0">
              <a:latin typeface="Verdana" pitchFamily="34" charset="0"/>
            </a:endParaRPr>
          </a:p>
          <a:p>
            <a:r>
              <a:rPr lang="en-ZA" sz="1400" b="1" dirty="0" smtClean="0">
                <a:latin typeface="Verdana" pitchFamily="34" charset="0"/>
              </a:rPr>
              <a:t>James@JamesARobertson.com</a:t>
            </a:r>
            <a:endParaRPr lang="en-US" sz="1400" b="1" dirty="0">
              <a:latin typeface="Verdana" pitchFamily="34" charset="0"/>
            </a:endParaRPr>
          </a:p>
        </p:txBody>
      </p:sp>
      <p:sp>
        <p:nvSpPr>
          <p:cNvPr id="8" name="Title 1"/>
          <p:cNvSpPr txBox="1">
            <a:spLocks/>
          </p:cNvSpPr>
          <p:nvPr/>
        </p:nvSpPr>
        <p:spPr>
          <a:xfrm>
            <a:off x="571472" y="285728"/>
            <a:ext cx="7000924"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James A Robertson</a:t>
            </a:r>
            <a:r>
              <a:rPr kumimoji="0" lang="en-ZA" sz="2400" b="1" i="0" u="none" strike="noStrike" kern="1200" cap="none" spc="0" normalizeH="0" noProof="0" dirty="0" smtClean="0">
                <a:ln>
                  <a:noFill/>
                </a:ln>
                <a:solidFill>
                  <a:srgbClr val="002060"/>
                </a:solidFill>
                <a:effectLst/>
                <a:uLnTx/>
                <a:uFillTx/>
                <a:latin typeface="+mj-lt"/>
                <a:ea typeface="+mj-ea"/>
                <a:cs typeface="+mj-cs"/>
              </a:rPr>
              <a:t> and Associates</a:t>
            </a:r>
          </a:p>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baseline="0" dirty="0" smtClean="0">
                <a:solidFill>
                  <a:srgbClr val="002060"/>
                </a:solidFill>
                <a:latin typeface="+mj-lt"/>
                <a:ea typeface="+mj-ea"/>
                <a:cs typeface="+mj-cs"/>
              </a:rPr>
              <a:t>Effective Strategic Business Solutions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11" name="TextBox 10"/>
          <p:cNvSpPr txBox="1"/>
          <p:nvPr/>
        </p:nvSpPr>
        <p:spPr>
          <a:xfrm>
            <a:off x="1619672" y="1628800"/>
            <a:ext cx="5688631" cy="1200329"/>
          </a:xfrm>
          <a:prstGeom prst="rect">
            <a:avLst/>
          </a:prstGeom>
          <a:solidFill>
            <a:schemeClr val="tx2">
              <a:lumMod val="40000"/>
              <a:lumOff val="60000"/>
              <a:alpha val="65000"/>
            </a:schemeClr>
          </a:solidFill>
        </p:spPr>
        <p:txBody>
          <a:bodyPr wrap="square" rtlCol="0">
            <a:spAutoFit/>
          </a:bodyPr>
          <a:lstStyle/>
          <a:p>
            <a:pPr algn="ctr"/>
            <a:r>
              <a:rPr lang="en-US" sz="2400" b="1" dirty="0">
                <a:solidFill>
                  <a:srgbClr val="002060"/>
                </a:solidFill>
                <a:latin typeface="Verdana" pitchFamily="34" charset="0"/>
              </a:rPr>
              <a:t>Executive </a:t>
            </a:r>
            <a:r>
              <a:rPr lang="en-US" sz="2400" b="1" dirty="0" smtClean="0">
                <a:solidFill>
                  <a:srgbClr val="002060"/>
                </a:solidFill>
                <a:latin typeface="Verdana" pitchFamily="34" charset="0"/>
              </a:rPr>
              <a:t>Custody</a:t>
            </a:r>
          </a:p>
          <a:p>
            <a:pPr algn="ctr"/>
            <a:r>
              <a:rPr lang="en-US" sz="2400" b="1" dirty="0" smtClean="0">
                <a:solidFill>
                  <a:srgbClr val="002060"/>
                </a:solidFill>
                <a:latin typeface="Verdana" pitchFamily="34" charset="0"/>
              </a:rPr>
              <a:t>what </a:t>
            </a:r>
            <a:r>
              <a:rPr lang="en-US" sz="2400" b="1" dirty="0">
                <a:solidFill>
                  <a:srgbClr val="002060"/>
                </a:solidFill>
                <a:latin typeface="Verdana" pitchFamily="34" charset="0"/>
              </a:rPr>
              <a:t>is it </a:t>
            </a:r>
            <a:r>
              <a:rPr lang="en-US" sz="2400" b="1" dirty="0" smtClean="0">
                <a:solidFill>
                  <a:srgbClr val="002060"/>
                </a:solidFill>
                <a:latin typeface="Verdana" pitchFamily="34" charset="0"/>
              </a:rPr>
              <a:t>and</a:t>
            </a:r>
          </a:p>
          <a:p>
            <a:pPr algn="ctr"/>
            <a:r>
              <a:rPr lang="en-US" sz="2400" b="1" dirty="0" smtClean="0">
                <a:solidFill>
                  <a:srgbClr val="002060"/>
                </a:solidFill>
                <a:latin typeface="Verdana" pitchFamily="34" charset="0"/>
              </a:rPr>
              <a:t>how </a:t>
            </a:r>
            <a:r>
              <a:rPr lang="en-US" sz="2400" b="1" dirty="0">
                <a:solidFill>
                  <a:srgbClr val="002060"/>
                </a:solidFill>
                <a:latin typeface="Verdana" pitchFamily="34" charset="0"/>
              </a:rPr>
              <a:t>do you get it?</a:t>
            </a:r>
          </a:p>
        </p:txBody>
      </p:sp>
      <p:pic>
        <p:nvPicPr>
          <p:cNvPr id="3112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494" y="3299029"/>
            <a:ext cx="2797299" cy="3571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051720" y="3299029"/>
            <a:ext cx="4608512" cy="1046440"/>
          </a:xfrm>
          <a:prstGeom prst="rect">
            <a:avLst/>
          </a:prstGeom>
          <a:solidFill>
            <a:schemeClr val="tx2">
              <a:lumMod val="40000"/>
              <a:lumOff val="60000"/>
              <a:alpha val="65000"/>
            </a:schemeClr>
          </a:solidFill>
        </p:spPr>
        <p:txBody>
          <a:bodyPr wrap="square" rtlCol="0">
            <a:spAutoFit/>
          </a:bodyPr>
          <a:lstStyle/>
          <a:p>
            <a:pPr algn="ctr"/>
            <a:r>
              <a:rPr lang="en-US" sz="2400" b="1" dirty="0" smtClean="0">
                <a:solidFill>
                  <a:srgbClr val="002060"/>
                </a:solidFill>
                <a:latin typeface="Verdana" pitchFamily="34" charset="0"/>
              </a:rPr>
              <a:t>Live On-line Presentation (Webinar)</a:t>
            </a:r>
          </a:p>
          <a:p>
            <a:pPr algn="ctr"/>
            <a:r>
              <a:rPr lang="en-US" sz="1400" b="1" dirty="0" smtClean="0">
                <a:solidFill>
                  <a:srgbClr val="002060"/>
                </a:solidFill>
                <a:latin typeface="Verdana" pitchFamily="34" charset="0"/>
              </a:rPr>
              <a:t>18 January 2013</a:t>
            </a:r>
            <a:endParaRPr lang="en-US" sz="1400" b="1" dirty="0">
              <a:solidFill>
                <a:srgbClr val="002060"/>
              </a:solidFill>
              <a:latin typeface="Verdan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noFill/>
          <a:ln w="9525">
            <a:noFill/>
            <a:miter lim="800000"/>
            <a:headEnd/>
            <a:tailEnd/>
          </a:ln>
        </p:spPr>
        <p:txBody>
          <a:bodyPr vert="horz" lIns="91440" tIns="45720" rIns="91440" bIns="45720" rtlCol="0" anchor="t" anchorCtr="0">
            <a:normAutofit/>
          </a:bodyPr>
          <a:lstStyle/>
          <a:p>
            <a:pPr algn="l"/>
            <a:r>
              <a:rPr lang="en-US" sz="2400" b="1" dirty="0">
                <a:solidFill>
                  <a:schemeClr val="tx2"/>
                </a:solidFill>
                <a:latin typeface="Verdana" pitchFamily="34" charset="0"/>
              </a:rPr>
              <a:t>Top down </a:t>
            </a:r>
            <a:r>
              <a:rPr lang="en-US" sz="2400" b="1" dirty="0" smtClean="0">
                <a:solidFill>
                  <a:schemeClr val="tx2"/>
                </a:solidFill>
                <a:latin typeface="Verdana" pitchFamily="34" charset="0"/>
              </a:rPr>
              <a:t>(CEO led)</a:t>
            </a:r>
            <a:br>
              <a:rPr lang="en-US" sz="2400" b="1" dirty="0" smtClean="0">
                <a:solidFill>
                  <a:schemeClr val="tx2"/>
                </a:solidFill>
                <a:latin typeface="Verdana" pitchFamily="34" charset="0"/>
              </a:rPr>
            </a:br>
            <a:r>
              <a:rPr lang="en-US" sz="2400" b="1" dirty="0" smtClean="0">
                <a:solidFill>
                  <a:schemeClr val="tx2"/>
                </a:solidFill>
                <a:latin typeface="Verdana" pitchFamily="34" charset="0"/>
              </a:rPr>
              <a:t>versus </a:t>
            </a:r>
            <a:r>
              <a:rPr lang="en-US" sz="2400" b="1" dirty="0">
                <a:solidFill>
                  <a:schemeClr val="tx2"/>
                </a:solidFill>
                <a:latin typeface="Verdana" pitchFamily="34" charset="0"/>
              </a:rPr>
              <a:t>bottom up design</a:t>
            </a:r>
          </a:p>
        </p:txBody>
      </p:sp>
      <p:sp>
        <p:nvSpPr>
          <p:cNvPr id="4" name="Slide Number Placeholder 3"/>
          <p:cNvSpPr>
            <a:spLocks noGrp="1"/>
          </p:cNvSpPr>
          <p:nvPr>
            <p:ph type="sldNum" sz="quarter" idx="10"/>
          </p:nvPr>
        </p:nvSpPr>
        <p:spPr/>
        <p:txBody>
          <a:bodyPr/>
          <a:lstStyle/>
          <a:p>
            <a:pPr>
              <a:defRPr/>
            </a:pPr>
            <a:fld id="{610E1B5F-47CE-4D05-A72B-F3C064C88EE8}" type="slidenum">
              <a:rPr lang="en-US" smtClean="0"/>
              <a:pPr>
                <a:defRPr/>
              </a:pPr>
              <a:t>10</a:t>
            </a:fld>
            <a:endParaRPr lang="en-US"/>
          </a:p>
        </p:txBody>
      </p:sp>
      <p:sp>
        <p:nvSpPr>
          <p:cNvPr id="5" name="Isosceles Triangle 4"/>
          <p:cNvSpPr/>
          <p:nvPr/>
        </p:nvSpPr>
        <p:spPr>
          <a:xfrm>
            <a:off x="1488578" y="1284511"/>
            <a:ext cx="6264275" cy="51847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 name="Straight Arrow Connector 6"/>
          <p:cNvCxnSpPr>
            <a:stCxn id="5" idx="0"/>
          </p:cNvCxnSpPr>
          <p:nvPr/>
        </p:nvCxnSpPr>
        <p:spPr>
          <a:xfrm>
            <a:off x="4620716" y="1284511"/>
            <a:ext cx="0" cy="49688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3407866" y="1052736"/>
            <a:ext cx="2447925" cy="646331"/>
          </a:xfrm>
          <a:prstGeom prst="rect">
            <a:avLst/>
          </a:prstGeom>
          <a:noFill/>
        </p:spPr>
        <p:txBody>
          <a:bodyPr wrap="square" rtlCol="0">
            <a:spAutoFit/>
          </a:bodyPr>
          <a:lstStyle>
            <a:defPPr>
              <a:defRPr lang="en-US"/>
            </a:defPPr>
            <a:lvl1pPr algn="ctr">
              <a:defRPr b="1">
                <a:solidFill>
                  <a:schemeClr val="tx2"/>
                </a:solidFill>
              </a:defRPr>
            </a:lvl1pPr>
          </a:lstStyle>
          <a:p>
            <a:r>
              <a:rPr lang="en-US" dirty="0"/>
              <a:t>Top Down – Strategy Focused</a:t>
            </a:r>
          </a:p>
        </p:txBody>
      </p:sp>
      <p:sp>
        <p:nvSpPr>
          <p:cNvPr id="9" name="Isosceles Triangle 8"/>
          <p:cNvSpPr/>
          <p:nvPr/>
        </p:nvSpPr>
        <p:spPr>
          <a:xfrm>
            <a:off x="1488578" y="3589561"/>
            <a:ext cx="6264275" cy="2879725"/>
          </a:xfrm>
          <a:prstGeom prst="triangle">
            <a:avLst>
              <a:gd name="adj" fmla="val 0"/>
            </a:avLst>
          </a:prstGeom>
          <a:solidFill>
            <a:srgbClr val="0070C0">
              <a:alpha val="50000"/>
            </a:srgbClr>
          </a:solidFill>
          <a:ln w="5080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Isosceles Triangle 9"/>
          <p:cNvSpPr/>
          <p:nvPr/>
        </p:nvSpPr>
        <p:spPr>
          <a:xfrm>
            <a:off x="1488578" y="1644873"/>
            <a:ext cx="6264275" cy="4824413"/>
          </a:xfrm>
          <a:prstGeom prst="triangle">
            <a:avLst>
              <a:gd name="adj" fmla="val 80673"/>
            </a:avLst>
          </a:prstGeom>
          <a:solidFill>
            <a:srgbClr val="FFFF00">
              <a:alpha val="50000"/>
            </a:srgbClr>
          </a:solidFill>
          <a:ln w="5080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Freeform 10"/>
          <p:cNvSpPr/>
          <p:nvPr/>
        </p:nvSpPr>
        <p:spPr>
          <a:xfrm>
            <a:off x="853578" y="2668811"/>
            <a:ext cx="7462838" cy="3843337"/>
          </a:xfrm>
          <a:custGeom>
            <a:avLst/>
            <a:gdLst>
              <a:gd name="connsiteX0" fmla="*/ 654908 w 7463481"/>
              <a:gd name="connsiteY0" fmla="*/ 3842951 h 3842951"/>
              <a:gd name="connsiteX1" fmla="*/ 172994 w 7463481"/>
              <a:gd name="connsiteY1" fmla="*/ 3188043 h 3842951"/>
              <a:gd name="connsiteX2" fmla="*/ 0 w 7463481"/>
              <a:gd name="connsiteY2" fmla="*/ 2421924 h 3842951"/>
              <a:gd name="connsiteX3" fmla="*/ 37070 w 7463481"/>
              <a:gd name="connsiteY3" fmla="*/ 1594021 h 3842951"/>
              <a:gd name="connsiteX4" fmla="*/ 247135 w 7463481"/>
              <a:gd name="connsiteY4" fmla="*/ 914400 h 3842951"/>
              <a:gd name="connsiteX5" fmla="*/ 481913 w 7463481"/>
              <a:gd name="connsiteY5" fmla="*/ 432486 h 3842951"/>
              <a:gd name="connsiteX6" fmla="*/ 988540 w 7463481"/>
              <a:gd name="connsiteY6" fmla="*/ 86497 h 3842951"/>
              <a:gd name="connsiteX7" fmla="*/ 1581664 w 7463481"/>
              <a:gd name="connsiteY7" fmla="*/ 0 h 3842951"/>
              <a:gd name="connsiteX8" fmla="*/ 1915297 w 7463481"/>
              <a:gd name="connsiteY8" fmla="*/ 234778 h 3842951"/>
              <a:gd name="connsiteX9" fmla="*/ 2224216 w 7463481"/>
              <a:gd name="connsiteY9" fmla="*/ 654908 h 3842951"/>
              <a:gd name="connsiteX10" fmla="*/ 2977978 w 7463481"/>
              <a:gd name="connsiteY10" fmla="*/ 1149178 h 3842951"/>
              <a:gd name="connsiteX11" fmla="*/ 3793524 w 7463481"/>
              <a:gd name="connsiteY11" fmla="*/ 790832 h 3842951"/>
              <a:gd name="connsiteX12" fmla="*/ 4090086 w 7463481"/>
              <a:gd name="connsiteY12" fmla="*/ 284205 h 3842951"/>
              <a:gd name="connsiteX13" fmla="*/ 4609070 w 7463481"/>
              <a:gd name="connsiteY13" fmla="*/ 358346 h 3842951"/>
              <a:gd name="connsiteX14" fmla="*/ 4794421 w 7463481"/>
              <a:gd name="connsiteY14" fmla="*/ 889686 h 3842951"/>
              <a:gd name="connsiteX15" fmla="*/ 5251621 w 7463481"/>
              <a:gd name="connsiteY15" fmla="*/ 1482811 h 3842951"/>
              <a:gd name="connsiteX16" fmla="*/ 5894173 w 7463481"/>
              <a:gd name="connsiteY16" fmla="*/ 1396313 h 3842951"/>
              <a:gd name="connsiteX17" fmla="*/ 6820929 w 7463481"/>
              <a:gd name="connsiteY17" fmla="*/ 1346886 h 3842951"/>
              <a:gd name="connsiteX18" fmla="*/ 7191632 w 7463481"/>
              <a:gd name="connsiteY18" fmla="*/ 1556951 h 3842951"/>
              <a:gd name="connsiteX19" fmla="*/ 7191632 w 7463481"/>
              <a:gd name="connsiteY19" fmla="*/ 2261286 h 3842951"/>
              <a:gd name="connsiteX20" fmla="*/ 7463481 w 7463481"/>
              <a:gd name="connsiteY20" fmla="*/ 2483708 h 3842951"/>
              <a:gd name="connsiteX21" fmla="*/ 7339913 w 7463481"/>
              <a:gd name="connsiteY21" fmla="*/ 2990335 h 3842951"/>
              <a:gd name="connsiteX22" fmla="*/ 7376983 w 7463481"/>
              <a:gd name="connsiteY22" fmla="*/ 3521675 h 3842951"/>
              <a:gd name="connsiteX23" fmla="*/ 6956854 w 7463481"/>
              <a:gd name="connsiteY23" fmla="*/ 3830594 h 3842951"/>
              <a:gd name="connsiteX24" fmla="*/ 654908 w 7463481"/>
              <a:gd name="connsiteY24" fmla="*/ 3842951 h 384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63481" h="3842951">
                <a:moveTo>
                  <a:pt x="654908" y="3842951"/>
                </a:moveTo>
                <a:lnTo>
                  <a:pt x="172994" y="3188043"/>
                </a:lnTo>
                <a:lnTo>
                  <a:pt x="0" y="2421924"/>
                </a:lnTo>
                <a:lnTo>
                  <a:pt x="37070" y="1594021"/>
                </a:lnTo>
                <a:lnTo>
                  <a:pt x="247135" y="914400"/>
                </a:lnTo>
                <a:lnTo>
                  <a:pt x="481913" y="432486"/>
                </a:lnTo>
                <a:lnTo>
                  <a:pt x="988540" y="86497"/>
                </a:lnTo>
                <a:lnTo>
                  <a:pt x="1581664" y="0"/>
                </a:lnTo>
                <a:lnTo>
                  <a:pt x="1915297" y="234778"/>
                </a:lnTo>
                <a:lnTo>
                  <a:pt x="2224216" y="654908"/>
                </a:lnTo>
                <a:lnTo>
                  <a:pt x="2977978" y="1149178"/>
                </a:lnTo>
                <a:lnTo>
                  <a:pt x="3793524" y="790832"/>
                </a:lnTo>
                <a:lnTo>
                  <a:pt x="4090086" y="284205"/>
                </a:lnTo>
                <a:lnTo>
                  <a:pt x="4609070" y="358346"/>
                </a:lnTo>
                <a:lnTo>
                  <a:pt x="4794421" y="889686"/>
                </a:lnTo>
                <a:lnTo>
                  <a:pt x="5251621" y="1482811"/>
                </a:lnTo>
                <a:lnTo>
                  <a:pt x="5894173" y="1396313"/>
                </a:lnTo>
                <a:lnTo>
                  <a:pt x="6820929" y="1346886"/>
                </a:lnTo>
                <a:lnTo>
                  <a:pt x="7191632" y="1556951"/>
                </a:lnTo>
                <a:lnTo>
                  <a:pt x="7191632" y="2261286"/>
                </a:lnTo>
                <a:lnTo>
                  <a:pt x="7463481" y="2483708"/>
                </a:lnTo>
                <a:lnTo>
                  <a:pt x="7339913" y="2990335"/>
                </a:lnTo>
                <a:lnTo>
                  <a:pt x="7376983" y="3521675"/>
                </a:lnTo>
                <a:lnTo>
                  <a:pt x="6956854" y="3830594"/>
                </a:lnTo>
                <a:lnTo>
                  <a:pt x="654908" y="3842951"/>
                </a:lnTo>
                <a:close/>
              </a:path>
            </a:pathLst>
          </a:custGeom>
          <a:solidFill>
            <a:srgbClr val="FFC000">
              <a:alpha val="49000"/>
            </a:srgb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1"/>
          <p:cNvSpPr txBox="1">
            <a:spLocks noChangeArrowheads="1"/>
          </p:cNvSpPr>
          <p:nvPr/>
        </p:nvSpPr>
        <p:spPr bwMode="auto">
          <a:xfrm>
            <a:off x="2496641" y="6512148"/>
            <a:ext cx="4176712" cy="369332"/>
          </a:xfrm>
          <a:prstGeom prst="rect">
            <a:avLst/>
          </a:prstGeom>
          <a:noFill/>
        </p:spPr>
        <p:txBody>
          <a:bodyPr wrap="square" rtlCol="0">
            <a:spAutoFit/>
          </a:bodyPr>
          <a:lstStyle>
            <a:defPPr>
              <a:defRPr lang="en-US"/>
            </a:defPPr>
            <a:lvl1pPr algn="ctr">
              <a:defRPr b="1">
                <a:solidFill>
                  <a:schemeClr val="tx2"/>
                </a:solidFill>
              </a:defRPr>
            </a:lvl1pPr>
          </a:lstStyle>
          <a:p>
            <a:r>
              <a:rPr lang="en-US" dirty="0"/>
              <a:t>Bottom Up – Process Focused</a:t>
            </a:r>
          </a:p>
        </p:txBody>
      </p:sp>
      <p:cxnSp>
        <p:nvCxnSpPr>
          <p:cNvPr id="13" name="Straight Arrow Connector 12"/>
          <p:cNvCxnSpPr>
            <a:endCxn id="10" idx="0"/>
          </p:cNvCxnSpPr>
          <p:nvPr/>
        </p:nvCxnSpPr>
        <p:spPr>
          <a:xfrm flipV="1">
            <a:off x="4631828" y="1644873"/>
            <a:ext cx="1909763" cy="476091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1488578" y="3589561"/>
            <a:ext cx="3143250" cy="287972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2" idx="0"/>
          </p:cNvCxnSpPr>
          <p:nvPr/>
        </p:nvCxnSpPr>
        <p:spPr>
          <a:xfrm flipV="1">
            <a:off x="4584997" y="2983136"/>
            <a:ext cx="864394" cy="352901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96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nodeType="afterGroup">
                            <p:stCondLst>
                              <p:cond delay="3500"/>
                            </p:stCondLst>
                            <p:childTnLst>
                              <p:par>
                                <p:cTn id="33" presetID="10"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nodeType="afterGroup">
                            <p:stCondLst>
                              <p:cond delay="400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nodeType="afterGroup">
                            <p:stCondLst>
                              <p:cond delay="4500"/>
                            </p:stCondLst>
                            <p:childTnLst>
                              <p:par>
                                <p:cTn id="41" presetID="10"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great opportunity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err="1" smtClean="0">
                <a:ln>
                  <a:noFill/>
                </a:ln>
                <a:solidFill>
                  <a:srgbClr val="002060"/>
                </a:solidFill>
                <a:effectLst/>
                <a:uLnTx/>
                <a:uFillTx/>
                <a:latin typeface="+mj-lt"/>
                <a:ea typeface="+mj-ea"/>
                <a:cs typeface="+mj-cs"/>
              </a:rPr>
              <a:t>ERP</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 can and should add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pic>
        <p:nvPicPr>
          <p:cNvPr id="5122" name="Picture 2"/>
          <p:cNvPicPr>
            <a:picLocks noChangeAspect="1" noChangeArrowheads="1"/>
          </p:cNvPicPr>
          <p:nvPr/>
        </p:nvPicPr>
        <p:blipFill>
          <a:blip r:embed="rId3" cstate="print"/>
          <a:srcRect/>
          <a:stretch>
            <a:fillRect/>
          </a:stretch>
        </p:blipFill>
        <p:spPr bwMode="auto">
          <a:xfrm>
            <a:off x="0" y="1428736"/>
            <a:ext cx="9103977" cy="5429264"/>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89C9D035-6A94-4569-9779-E840D39ECC0D}"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79512" y="6736283"/>
            <a:ext cx="2133600" cy="365125"/>
          </a:xfrm>
        </p:spPr>
        <p:txBody>
          <a:bodyPr/>
          <a:lstStyle/>
          <a:p>
            <a:pPr>
              <a:defRPr/>
            </a:pPr>
            <a:fld id="{F54B150E-A7BC-486A-BD79-5F50C820BA09}" type="slidenum">
              <a:rPr lang="en-US"/>
              <a:pPr>
                <a:defRPr/>
              </a:pPr>
              <a:t>12</a:t>
            </a:fld>
            <a:endParaRPr lang="en-US"/>
          </a:p>
        </p:txBody>
      </p:sp>
      <p:sp>
        <p:nvSpPr>
          <p:cNvPr id="39939" name="Rectangle 2"/>
          <p:cNvSpPr>
            <a:spLocks noGrp="1" noChangeArrowheads="1"/>
          </p:cNvSpPr>
          <p:nvPr>
            <p:ph type="title"/>
          </p:nvPr>
        </p:nvSpPr>
        <p:spPr>
          <a:xfrm>
            <a:off x="263525" y="236538"/>
            <a:ext cx="8610600" cy="762000"/>
          </a:xfrm>
          <a:noFill/>
          <a:ln w="9525">
            <a:noFill/>
            <a:miter lim="800000"/>
            <a:headEnd/>
            <a:tailEnd/>
          </a:ln>
        </p:spPr>
        <p:txBody>
          <a:bodyPr vert="horz" lIns="91440" tIns="45720" rIns="91440" bIns="45720" rtlCol="0" anchor="t" anchorCtr="0">
            <a:normAutofit fontScale="90000"/>
          </a:bodyPr>
          <a:lstStyle/>
          <a:p>
            <a:pPr algn="l"/>
            <a:r>
              <a:rPr lang="en-ZA" sz="2400" b="1" dirty="0">
                <a:solidFill>
                  <a:schemeClr val="tx2"/>
                </a:solidFill>
                <a:latin typeface="Verdana" pitchFamily="34" charset="0"/>
              </a:rPr>
              <a:t>Three alternative ERP value </a:t>
            </a:r>
            <a:r>
              <a:rPr lang="en-ZA" sz="2400" b="1" dirty="0" smtClean="0">
                <a:solidFill>
                  <a:schemeClr val="tx2"/>
                </a:solidFill>
                <a:latin typeface="Verdana" pitchFamily="34" charset="0"/>
              </a:rPr>
              <a:t>scenarios</a:t>
            </a:r>
            <a:br>
              <a:rPr lang="en-ZA" sz="2400" b="1" dirty="0" smtClean="0">
                <a:solidFill>
                  <a:schemeClr val="tx2"/>
                </a:solidFill>
                <a:latin typeface="Verdana" pitchFamily="34" charset="0"/>
              </a:rPr>
            </a:br>
            <a:r>
              <a:rPr lang="en-ZA" sz="2400" b="1" dirty="0" err="1" smtClean="0">
                <a:solidFill>
                  <a:schemeClr val="tx2"/>
                </a:solidFill>
                <a:latin typeface="Verdana" pitchFamily="34" charset="0"/>
              </a:rPr>
              <a:t>CEO</a:t>
            </a:r>
            <a:r>
              <a:rPr lang="en-ZA" sz="2400" b="1" dirty="0" smtClean="0">
                <a:solidFill>
                  <a:schemeClr val="tx2"/>
                </a:solidFill>
                <a:latin typeface="Verdana" pitchFamily="34" charset="0"/>
              </a:rPr>
              <a:t> Custody is VITAL</a:t>
            </a:r>
            <a:endParaRPr lang="en-GB" sz="2400" b="1" dirty="0">
              <a:solidFill>
                <a:schemeClr val="tx2"/>
              </a:solidFill>
              <a:latin typeface="Verdana" pitchFamily="34" charset="0"/>
            </a:endParaRPr>
          </a:p>
        </p:txBody>
      </p:sp>
      <p:sp>
        <p:nvSpPr>
          <p:cNvPr id="39950" name="TextBox 21"/>
          <p:cNvSpPr txBox="1">
            <a:spLocks noChangeArrowheads="1"/>
          </p:cNvSpPr>
          <p:nvPr/>
        </p:nvSpPr>
        <p:spPr bwMode="auto">
          <a:xfrm>
            <a:off x="6129442" y="34760"/>
            <a:ext cx="658886" cy="30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a:solidFill>
                  <a:srgbClr val="2F4FD7"/>
                </a:solidFill>
                <a:latin typeface="Verdana" pitchFamily="34" charset="0"/>
              </a:rPr>
              <a:t>30+</a:t>
            </a:r>
            <a:endParaRPr lang="en-US" sz="1400" b="1" dirty="0">
              <a:solidFill>
                <a:srgbClr val="2F4FD7"/>
              </a:solidFill>
              <a:latin typeface="Verdana" pitchFamily="34" charset="0"/>
            </a:endParaRPr>
          </a:p>
        </p:txBody>
      </p:sp>
      <p:grpSp>
        <p:nvGrpSpPr>
          <p:cNvPr id="12" name="Group 11"/>
          <p:cNvGrpSpPr/>
          <p:nvPr/>
        </p:nvGrpSpPr>
        <p:grpSpPr>
          <a:xfrm>
            <a:off x="388295" y="4797152"/>
            <a:ext cx="2071687" cy="2040731"/>
            <a:chOff x="388295" y="4797152"/>
            <a:chExt cx="2071687" cy="2040731"/>
          </a:xfrm>
        </p:grpSpPr>
        <p:sp>
          <p:nvSpPr>
            <p:cNvPr id="39954" name="TextBox 13"/>
            <p:cNvSpPr txBox="1">
              <a:spLocks noChangeArrowheads="1"/>
            </p:cNvSpPr>
            <p:nvPr/>
          </p:nvSpPr>
          <p:spPr bwMode="auto">
            <a:xfrm>
              <a:off x="388295" y="4797152"/>
              <a:ext cx="2071687" cy="64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ZA" sz="1800" dirty="0">
                  <a:solidFill>
                    <a:srgbClr val="002060"/>
                  </a:solidFill>
                  <a:latin typeface="Verdana" pitchFamily="34" charset="0"/>
                </a:rPr>
                <a:t>1. Current view of best practice</a:t>
              </a:r>
              <a:endParaRPr lang="en-US" sz="1800" dirty="0">
                <a:solidFill>
                  <a:srgbClr val="002060"/>
                </a:solidFill>
                <a:latin typeface="Verdana" pitchFamily="34" charset="0"/>
              </a:endParaRPr>
            </a:p>
          </p:txBody>
        </p:sp>
        <p:grpSp>
          <p:nvGrpSpPr>
            <p:cNvPr id="8" name="Group 7"/>
            <p:cNvGrpSpPr/>
            <p:nvPr/>
          </p:nvGrpSpPr>
          <p:grpSpPr>
            <a:xfrm>
              <a:off x="1274063" y="5783785"/>
              <a:ext cx="500062" cy="1054098"/>
              <a:chOff x="1274063" y="5783785"/>
              <a:chExt cx="500062" cy="1054098"/>
            </a:xfrm>
          </p:grpSpPr>
          <p:cxnSp>
            <p:nvCxnSpPr>
              <p:cNvPr id="14" name="Straight Connector 13"/>
              <p:cNvCxnSpPr/>
              <p:nvPr/>
            </p:nvCxnSpPr>
            <p:spPr bwMode="auto">
              <a:xfrm flipH="1">
                <a:off x="1416176" y="5783785"/>
                <a:ext cx="1587" cy="728661"/>
              </a:xfrm>
              <a:prstGeom prst="line">
                <a:avLst/>
              </a:prstGeom>
              <a:ln w="50800">
                <a:solidFill>
                  <a:srgbClr val="00206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9958" name="TextBox 11"/>
              <p:cNvSpPr txBox="1">
                <a:spLocks noChangeArrowheads="1"/>
              </p:cNvSpPr>
              <p:nvPr/>
            </p:nvSpPr>
            <p:spPr bwMode="auto">
              <a:xfrm>
                <a:off x="1274063" y="6573794"/>
                <a:ext cx="500062" cy="26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a:solidFill>
                      <a:srgbClr val="002060"/>
                    </a:solidFill>
                    <a:latin typeface="Verdana" pitchFamily="34" charset="0"/>
                  </a:rPr>
                  <a:t>0</a:t>
                </a:r>
                <a:endParaRPr lang="en-US" sz="1400" b="1">
                  <a:solidFill>
                    <a:srgbClr val="002060"/>
                  </a:solidFill>
                  <a:latin typeface="Verdana" pitchFamily="34" charset="0"/>
                </a:endParaRPr>
              </a:p>
            </p:txBody>
          </p:sp>
        </p:grpSp>
        <p:grpSp>
          <p:nvGrpSpPr>
            <p:cNvPr id="3" name="Group 2"/>
            <p:cNvGrpSpPr/>
            <p:nvPr/>
          </p:nvGrpSpPr>
          <p:grpSpPr>
            <a:xfrm>
              <a:off x="1559805" y="5589240"/>
              <a:ext cx="713620" cy="307975"/>
              <a:chOff x="1559805" y="4875733"/>
              <a:chExt cx="713620" cy="307975"/>
            </a:xfrm>
          </p:grpSpPr>
          <p:sp>
            <p:nvSpPr>
              <p:cNvPr id="39957" name="TextBox 9"/>
              <p:cNvSpPr txBox="1">
                <a:spLocks noChangeArrowheads="1"/>
              </p:cNvSpPr>
              <p:nvPr/>
            </p:nvSpPr>
            <p:spPr bwMode="auto">
              <a:xfrm>
                <a:off x="1559805" y="4886213"/>
                <a:ext cx="500063" cy="26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a:solidFill>
                      <a:srgbClr val="002060"/>
                    </a:solidFill>
                    <a:latin typeface="Verdana" pitchFamily="34" charset="0"/>
                  </a:rPr>
                  <a:t>10</a:t>
                </a:r>
                <a:endParaRPr lang="en-US" sz="1400" b="1">
                  <a:solidFill>
                    <a:srgbClr val="002060"/>
                  </a:solidFill>
                  <a:latin typeface="Verdana" pitchFamily="34" charset="0"/>
                </a:endParaRPr>
              </a:p>
            </p:txBody>
          </p:sp>
          <p:sp>
            <p:nvSpPr>
              <p:cNvPr id="23" name="TextBox 9"/>
              <p:cNvSpPr txBox="1">
                <a:spLocks noChangeArrowheads="1"/>
              </p:cNvSpPr>
              <p:nvPr/>
            </p:nvSpPr>
            <p:spPr bwMode="auto">
              <a:xfrm>
                <a:off x="1630487" y="4875733"/>
                <a:ext cx="642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a:solidFill>
                      <a:srgbClr val="FF0000"/>
                    </a:solidFill>
                    <a:latin typeface="Verdana" pitchFamily="34" charset="0"/>
                  </a:rPr>
                  <a:t>X  </a:t>
                </a:r>
                <a:r>
                  <a:rPr lang="en-ZA" sz="1400" b="1" dirty="0" smtClean="0">
                    <a:solidFill>
                      <a:srgbClr val="FF0000"/>
                    </a:solidFill>
                    <a:latin typeface="Verdana" pitchFamily="34" charset="0"/>
                  </a:rPr>
                  <a:t>1</a:t>
                </a:r>
                <a:endParaRPr lang="en-US" sz="1400" b="1" dirty="0">
                  <a:solidFill>
                    <a:srgbClr val="FF0000"/>
                  </a:solidFill>
                  <a:latin typeface="Verdana" pitchFamily="34" charset="0"/>
                </a:endParaRPr>
              </a:p>
            </p:txBody>
          </p:sp>
        </p:grpSp>
      </p:grpSp>
      <p:grpSp>
        <p:nvGrpSpPr>
          <p:cNvPr id="9" name="Group 8"/>
          <p:cNvGrpSpPr/>
          <p:nvPr/>
        </p:nvGrpSpPr>
        <p:grpSpPr>
          <a:xfrm>
            <a:off x="2702050" y="2020324"/>
            <a:ext cx="2286000" cy="4811209"/>
            <a:chOff x="2702050" y="2020324"/>
            <a:chExt cx="2286000" cy="4811209"/>
          </a:xfrm>
        </p:grpSpPr>
        <p:grpSp>
          <p:nvGrpSpPr>
            <p:cNvPr id="6" name="Group 28"/>
            <p:cNvGrpSpPr>
              <a:grpSpLocks/>
            </p:cNvGrpSpPr>
            <p:nvPr/>
          </p:nvGrpSpPr>
          <p:grpSpPr bwMode="auto">
            <a:xfrm>
              <a:off x="2702050" y="2020324"/>
              <a:ext cx="2286000" cy="4811209"/>
              <a:chOff x="1694014" y="842610"/>
              <a:chExt cx="2285993" cy="5608811"/>
            </a:xfrm>
          </p:grpSpPr>
          <p:cxnSp>
            <p:nvCxnSpPr>
              <p:cNvPr id="7" name="Straight Connector 6"/>
              <p:cNvCxnSpPr/>
              <p:nvPr/>
            </p:nvCxnSpPr>
            <p:spPr>
              <a:xfrm rot="5400000">
                <a:off x="1037190" y="4321425"/>
                <a:ext cx="3499628" cy="1587"/>
              </a:xfrm>
              <a:prstGeom prst="line">
                <a:avLst/>
              </a:prstGeom>
              <a:ln w="50800">
                <a:solidFill>
                  <a:srgbClr val="00B05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9960" name="TextBox 10"/>
              <p:cNvSpPr txBox="1">
                <a:spLocks noChangeArrowheads="1"/>
              </p:cNvSpPr>
              <p:nvPr/>
            </p:nvSpPr>
            <p:spPr bwMode="auto">
              <a:xfrm>
                <a:off x="2857444" y="2427835"/>
                <a:ext cx="500066" cy="35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a:solidFill>
                      <a:srgbClr val="00B050"/>
                    </a:solidFill>
                    <a:latin typeface="Verdana" pitchFamily="34" charset="0"/>
                  </a:rPr>
                  <a:t>20</a:t>
                </a:r>
                <a:endParaRPr lang="en-US" sz="1400" b="1">
                  <a:solidFill>
                    <a:srgbClr val="00B050"/>
                  </a:solidFill>
                  <a:latin typeface="Verdana" pitchFamily="34" charset="0"/>
                </a:endParaRPr>
              </a:p>
            </p:txBody>
          </p:sp>
          <p:sp>
            <p:nvSpPr>
              <p:cNvPr id="39961" name="TextBox 12"/>
              <p:cNvSpPr txBox="1">
                <a:spLocks noChangeArrowheads="1"/>
              </p:cNvSpPr>
              <p:nvPr/>
            </p:nvSpPr>
            <p:spPr bwMode="auto">
              <a:xfrm>
                <a:off x="2643174" y="6143644"/>
                <a:ext cx="5000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a:solidFill>
                      <a:srgbClr val="00B050"/>
                    </a:solidFill>
                    <a:latin typeface="Verdana" pitchFamily="34" charset="0"/>
                  </a:rPr>
                  <a:t>0</a:t>
                </a:r>
                <a:endParaRPr lang="en-US" sz="1400" b="1">
                  <a:solidFill>
                    <a:srgbClr val="00B050"/>
                  </a:solidFill>
                  <a:latin typeface="Verdana" pitchFamily="34" charset="0"/>
                </a:endParaRPr>
              </a:p>
            </p:txBody>
          </p:sp>
          <p:sp>
            <p:nvSpPr>
              <p:cNvPr id="39962" name="TextBox 14"/>
              <p:cNvSpPr txBox="1">
                <a:spLocks noChangeArrowheads="1"/>
              </p:cNvSpPr>
              <p:nvPr/>
            </p:nvSpPr>
            <p:spPr bwMode="auto">
              <a:xfrm>
                <a:off x="1694014" y="842610"/>
                <a:ext cx="2285993" cy="139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ZA" sz="1800" dirty="0">
                    <a:solidFill>
                      <a:srgbClr val="00B050"/>
                    </a:solidFill>
                    <a:latin typeface="Verdana" pitchFamily="34" charset="0"/>
                  </a:rPr>
                  <a:t>2. Precision configuration </a:t>
                </a:r>
                <a:r>
                  <a:rPr lang="en-ZA" sz="1800" dirty="0" smtClean="0">
                    <a:solidFill>
                      <a:srgbClr val="00B050"/>
                    </a:solidFill>
                    <a:latin typeface="Verdana" pitchFamily="34" charset="0"/>
                  </a:rPr>
                  <a:t>with </a:t>
                </a:r>
                <a:r>
                  <a:rPr lang="en-ZA" sz="1800" dirty="0" err="1" smtClean="0">
                    <a:solidFill>
                      <a:srgbClr val="00B050"/>
                    </a:solidFill>
                    <a:latin typeface="Verdana" pitchFamily="34" charset="0"/>
                  </a:rPr>
                  <a:t>CEO</a:t>
                </a:r>
                <a:r>
                  <a:rPr lang="en-ZA" sz="1800" dirty="0" smtClean="0">
                    <a:solidFill>
                      <a:srgbClr val="00B050"/>
                    </a:solidFill>
                    <a:latin typeface="Verdana" pitchFamily="34" charset="0"/>
                  </a:rPr>
                  <a:t> Executive Custody</a:t>
                </a:r>
                <a:endParaRPr lang="en-US" sz="1800" dirty="0">
                  <a:solidFill>
                    <a:srgbClr val="00B050"/>
                  </a:solidFill>
                  <a:latin typeface="Verdana" pitchFamily="34" charset="0"/>
                </a:endParaRPr>
              </a:p>
            </p:txBody>
          </p:sp>
        </p:grpSp>
        <p:sp>
          <p:nvSpPr>
            <p:cNvPr id="24" name="TextBox 10"/>
            <p:cNvSpPr txBox="1">
              <a:spLocks noChangeArrowheads="1"/>
            </p:cNvSpPr>
            <p:nvPr/>
          </p:nvSpPr>
          <p:spPr bwMode="auto">
            <a:xfrm>
              <a:off x="3933950" y="3377133"/>
              <a:ext cx="714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a:solidFill>
                    <a:srgbClr val="FF0000"/>
                  </a:solidFill>
                  <a:latin typeface="Verdana" pitchFamily="34" charset="0"/>
                </a:rPr>
                <a:t>X  </a:t>
              </a:r>
              <a:r>
                <a:rPr lang="en-ZA" sz="1400" b="1" dirty="0" smtClean="0">
                  <a:solidFill>
                    <a:srgbClr val="FF0000"/>
                  </a:solidFill>
                  <a:latin typeface="Verdana" pitchFamily="34" charset="0"/>
                </a:rPr>
                <a:t>5</a:t>
              </a:r>
              <a:endParaRPr lang="en-US" sz="1400" b="1" dirty="0">
                <a:solidFill>
                  <a:srgbClr val="FF0000"/>
                </a:solidFill>
                <a:latin typeface="Verdana" pitchFamily="34" charset="0"/>
              </a:endParaRPr>
            </a:p>
          </p:txBody>
        </p:sp>
      </p:grpSp>
      <p:cxnSp>
        <p:nvCxnSpPr>
          <p:cNvPr id="28" name="Straight Connector 27"/>
          <p:cNvCxnSpPr/>
          <p:nvPr/>
        </p:nvCxnSpPr>
        <p:spPr>
          <a:xfrm>
            <a:off x="1125662" y="6093296"/>
            <a:ext cx="547211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5915150" y="26268"/>
            <a:ext cx="2951162" cy="6838603"/>
            <a:chOff x="5915150" y="26268"/>
            <a:chExt cx="2951162" cy="6838603"/>
          </a:xfrm>
        </p:grpSpPr>
        <p:grpSp>
          <p:nvGrpSpPr>
            <p:cNvPr id="13" name="Group 12"/>
            <p:cNvGrpSpPr/>
            <p:nvPr/>
          </p:nvGrpSpPr>
          <p:grpSpPr>
            <a:xfrm>
              <a:off x="6058025" y="26268"/>
              <a:ext cx="1106263" cy="6513165"/>
              <a:chOff x="6058025" y="26268"/>
              <a:chExt cx="1106263" cy="6513165"/>
            </a:xfrm>
          </p:grpSpPr>
          <p:cxnSp>
            <p:nvCxnSpPr>
              <p:cNvPr id="18" name="Straight Connector 17"/>
              <p:cNvCxnSpPr/>
              <p:nvPr/>
            </p:nvCxnSpPr>
            <p:spPr bwMode="auto">
              <a:xfrm rot="5400000">
                <a:off x="4557838" y="5037658"/>
                <a:ext cx="3001962" cy="1587"/>
              </a:xfrm>
              <a:prstGeom prst="line">
                <a:avLst/>
              </a:prstGeom>
              <a:ln w="50800">
                <a:solidFill>
                  <a:srgbClr val="2F4FD7"/>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25" name="TextBox 10"/>
              <p:cNvSpPr txBox="1">
                <a:spLocks noChangeArrowheads="1"/>
              </p:cNvSpPr>
              <p:nvPr/>
            </p:nvSpPr>
            <p:spPr bwMode="auto">
              <a:xfrm>
                <a:off x="6229251" y="26268"/>
                <a:ext cx="93503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a:solidFill>
                      <a:srgbClr val="FF0000"/>
                    </a:solidFill>
                    <a:latin typeface="Verdana" pitchFamily="34" charset="0"/>
                  </a:rPr>
                  <a:t>X  10+</a:t>
                </a:r>
                <a:endParaRPr lang="en-US" sz="1400" b="1" dirty="0">
                  <a:solidFill>
                    <a:srgbClr val="FF0000"/>
                  </a:solidFill>
                  <a:latin typeface="Verdana" pitchFamily="34" charset="0"/>
                </a:endParaRPr>
              </a:p>
            </p:txBody>
          </p:sp>
        </p:grpSp>
        <p:grpSp>
          <p:nvGrpSpPr>
            <p:cNvPr id="10" name="Group 9"/>
            <p:cNvGrpSpPr/>
            <p:nvPr/>
          </p:nvGrpSpPr>
          <p:grpSpPr>
            <a:xfrm>
              <a:off x="5915150" y="188642"/>
              <a:ext cx="2951162" cy="6676229"/>
              <a:chOff x="5915150" y="188642"/>
              <a:chExt cx="2951162" cy="6676229"/>
            </a:xfrm>
          </p:grpSpPr>
          <p:sp>
            <p:nvSpPr>
              <p:cNvPr id="39951" name="TextBox 22"/>
              <p:cNvSpPr txBox="1">
                <a:spLocks noChangeArrowheads="1"/>
              </p:cNvSpPr>
              <p:nvPr/>
            </p:nvSpPr>
            <p:spPr bwMode="auto">
              <a:xfrm>
                <a:off x="5915150" y="6600889"/>
                <a:ext cx="500058" cy="26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a:solidFill>
                      <a:srgbClr val="2F4FD7"/>
                    </a:solidFill>
                    <a:latin typeface="Verdana" pitchFamily="34" charset="0"/>
                  </a:rPr>
                  <a:t>0</a:t>
                </a:r>
                <a:endParaRPr lang="en-US" sz="1400" b="1">
                  <a:solidFill>
                    <a:srgbClr val="2F4FD7"/>
                  </a:solidFill>
                  <a:latin typeface="Verdana" pitchFamily="34" charset="0"/>
                </a:endParaRPr>
              </a:p>
            </p:txBody>
          </p:sp>
          <p:sp>
            <p:nvSpPr>
              <p:cNvPr id="39952" name="TextBox 23"/>
              <p:cNvSpPr txBox="1">
                <a:spLocks noChangeArrowheads="1"/>
              </p:cNvSpPr>
              <p:nvPr/>
            </p:nvSpPr>
            <p:spPr bwMode="auto">
              <a:xfrm>
                <a:off x="7083844" y="1378471"/>
                <a:ext cx="17824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800" dirty="0">
                    <a:solidFill>
                      <a:srgbClr val="2F4FD7"/>
                    </a:solidFill>
                    <a:latin typeface="Verdana" pitchFamily="34" charset="0"/>
                  </a:rPr>
                  <a:t>3. Strategic </a:t>
                </a:r>
                <a:r>
                  <a:rPr lang="en-ZA" sz="1800" dirty="0" smtClean="0">
                    <a:solidFill>
                      <a:srgbClr val="2F4FD7"/>
                    </a:solidFill>
                    <a:latin typeface="Verdana" pitchFamily="34" charset="0"/>
                  </a:rPr>
                  <a:t>customization</a:t>
                </a:r>
              </a:p>
              <a:p>
                <a:pPr eaLnBrk="1" hangingPunct="1"/>
                <a:r>
                  <a:rPr lang="en-ZA" sz="1800" dirty="0" smtClean="0">
                    <a:solidFill>
                      <a:srgbClr val="2F4FD7"/>
                    </a:solidFill>
                    <a:latin typeface="Verdana" pitchFamily="34" charset="0"/>
                  </a:rPr>
                  <a:t>With </a:t>
                </a:r>
                <a:r>
                  <a:rPr lang="en-ZA" sz="1800" dirty="0" err="1" smtClean="0">
                    <a:solidFill>
                      <a:srgbClr val="2F4FD7"/>
                    </a:solidFill>
                    <a:latin typeface="Verdana" pitchFamily="34" charset="0"/>
                  </a:rPr>
                  <a:t>CEO</a:t>
                </a:r>
                <a:r>
                  <a:rPr lang="en-ZA" sz="1800" dirty="0" smtClean="0">
                    <a:solidFill>
                      <a:srgbClr val="2F4FD7"/>
                    </a:solidFill>
                    <a:latin typeface="Verdana" pitchFamily="34" charset="0"/>
                  </a:rPr>
                  <a:t> Custody</a:t>
                </a:r>
                <a:endParaRPr lang="en-US" sz="1800" dirty="0">
                  <a:solidFill>
                    <a:srgbClr val="2F4FD7"/>
                  </a:solidFill>
                  <a:latin typeface="Verdana" pitchFamily="34" charset="0"/>
                </a:endParaRPr>
              </a:p>
            </p:txBody>
          </p:sp>
          <p:cxnSp>
            <p:nvCxnSpPr>
              <p:cNvPr id="22" name="Straight Connector 21"/>
              <p:cNvCxnSpPr/>
              <p:nvPr/>
            </p:nvCxnSpPr>
            <p:spPr bwMode="auto">
              <a:xfrm>
                <a:off x="6058025" y="188642"/>
                <a:ext cx="1" cy="3348829"/>
              </a:xfrm>
              <a:prstGeom prst="line">
                <a:avLst/>
              </a:prstGeom>
              <a:ln w="50800">
                <a:solidFill>
                  <a:srgbClr val="2F4FD7"/>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26" name="TextBox 25"/>
              <p:cNvSpPr txBox="1">
                <a:spLocks noChangeArrowheads="1"/>
              </p:cNvSpPr>
              <p:nvPr/>
            </p:nvSpPr>
            <p:spPr bwMode="auto">
              <a:xfrm>
                <a:off x="7098833" y="2832620"/>
                <a:ext cx="1735137" cy="2468588"/>
              </a:xfrm>
              <a:prstGeom prst="rect">
                <a:avLst/>
              </a:prstGeom>
              <a:solidFill>
                <a:schemeClr val="accent1"/>
              </a:solidFill>
              <a:ln w="9525">
                <a:solidFill>
                  <a:srgbClr val="00206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20000"/>
                  </a:spcBef>
                </a:pPr>
                <a:r>
                  <a:rPr lang="en-US" dirty="0">
                    <a:latin typeface="Arial" pitchFamily="34" charset="0"/>
                    <a:sym typeface="Wingdings" pitchFamily="2" charset="2"/>
                  </a:rPr>
                  <a:t>This is the ONLY valid scenario but it </a:t>
                </a:r>
                <a:r>
                  <a:rPr lang="en-US" dirty="0" smtClean="0">
                    <a:latin typeface="Arial" pitchFamily="34" charset="0"/>
                    <a:sym typeface="Wingdings" pitchFamily="2" charset="2"/>
                  </a:rPr>
                  <a:t>seldom occurs</a:t>
                </a:r>
                <a:endParaRPr lang="en-US" dirty="0">
                  <a:latin typeface="Arial" pitchFamily="34" charset="0"/>
                  <a:sym typeface="Wingdings" pitchFamily="2" charset="2"/>
                </a:endParaRPr>
              </a:p>
            </p:txBody>
          </p:sp>
          <p:sp>
            <p:nvSpPr>
              <p:cNvPr id="29" name="TextBox 28"/>
              <p:cNvSpPr txBox="1">
                <a:spLocks noChangeArrowheads="1"/>
              </p:cNvSpPr>
              <p:nvPr/>
            </p:nvSpPr>
            <p:spPr bwMode="auto">
              <a:xfrm>
                <a:off x="6788275" y="5783783"/>
                <a:ext cx="1827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a:solidFill>
                      <a:srgbClr val="FF0000"/>
                    </a:solidFill>
                    <a:latin typeface="Verdana" pitchFamily="34" charset="0"/>
                  </a:rPr>
                  <a:t>Relative value</a:t>
                </a:r>
              </a:p>
            </p:txBody>
          </p:sp>
        </p:grpSp>
      </p:grpSp>
    </p:spTree>
    <p:extLst>
      <p:ext uri="{BB962C8B-B14F-4D97-AF65-F5344CB8AC3E}">
        <p14:creationId xmlns:p14="http://schemas.microsoft.com/office/powerpoint/2010/main" val="179778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struction Site cut.wav">
            <a:hlinkClick r:id="" action="ppaction://media"/>
          </p:cNvPr>
          <p:cNvPicPr>
            <a:picLocks noRot="1" noChangeAspect="1"/>
          </p:cNvPicPr>
          <p:nvPr>
            <a:wavAudioFile r:embed="rId1" name="Construction Site cut.wav"/>
          </p:nvPr>
        </p:nvPicPr>
        <p:blipFill>
          <a:blip r:embed="rId5" cstate="print"/>
          <a:stretch>
            <a:fillRect/>
          </a:stretch>
        </p:blipFill>
        <p:spPr>
          <a:xfrm>
            <a:off x="0" y="1695440"/>
            <a:ext cx="304800" cy="304800"/>
          </a:xfrm>
          <a:prstGeom prst="rect">
            <a:avLst/>
          </a:prstGeom>
        </p:spPr>
      </p:pic>
      <p:pic>
        <p:nvPicPr>
          <p:cNvPr id="10" name="iStock_000008636573Wav44100 Explosion Large.wav">
            <a:hlinkClick r:id="" action="ppaction://media"/>
          </p:cNvPr>
          <p:cNvPicPr>
            <a:picLocks noRot="1" noChangeAspect="1"/>
          </p:cNvPicPr>
          <p:nvPr>
            <a:wavAudioFile r:embed="rId2" name="iStock_000008636573Wav44100 Explosion Large.wav"/>
          </p:nvPr>
        </p:nvPicPr>
        <p:blipFill>
          <a:blip r:embed="rId6" cstate="print"/>
          <a:stretch>
            <a:fillRect/>
          </a:stretch>
        </p:blipFill>
        <p:spPr>
          <a:xfrm>
            <a:off x="142844" y="1766878"/>
            <a:ext cx="304800" cy="304800"/>
          </a:xfrm>
          <a:prstGeom prst="rect">
            <a:avLst/>
          </a:prstGeom>
        </p:spPr>
      </p:pic>
      <p:sp>
        <p:nvSpPr>
          <p:cNvPr id="13" name="Rectangle 12"/>
          <p:cNvSpPr/>
          <p:nvPr/>
        </p:nvSpPr>
        <p:spPr>
          <a:xfrm>
            <a:off x="0" y="1500174"/>
            <a:ext cx="1000132"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Brdige Collapse 06 Cropped.jpg"/>
          <p:cNvPicPr>
            <a:picLocks noChangeAspect="1"/>
          </p:cNvPicPr>
          <p:nvPr/>
        </p:nvPicPr>
        <p:blipFill>
          <a:blip r:embed="rId7" cstate="print"/>
          <a:stretch>
            <a:fillRect/>
          </a:stretch>
        </p:blipFill>
        <p:spPr>
          <a:xfrm>
            <a:off x="0" y="1428736"/>
            <a:ext cx="9144000" cy="5429264"/>
          </a:xfrm>
          <a:prstGeom prst="rect">
            <a:avLst/>
          </a:prstGeom>
        </p:spPr>
      </p:pic>
      <p:sp>
        <p:nvSpPr>
          <p:cNvPr id="15" name="Title 1"/>
          <p:cNvSpPr txBox="1">
            <a:spLocks/>
          </p:cNvSpPr>
          <p:nvPr/>
        </p:nvSpPr>
        <p:spPr>
          <a:xfrm>
            <a:off x="395536" y="18864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Engineers do NOT design bridges to stand up  </a:t>
            </a:r>
            <a:endParaRPr lang="en-US" sz="2400" b="1" dirty="0">
              <a:solidFill>
                <a:schemeClr val="tx2"/>
              </a:solidFill>
            </a:endParaRPr>
          </a:p>
        </p:txBody>
      </p:sp>
    </p:spTree>
    <p:extLst>
      <p:ext uri="{BB962C8B-B14F-4D97-AF65-F5344CB8AC3E}">
        <p14:creationId xmlns:p14="http://schemas.microsoft.com/office/powerpoint/2010/main" val="67036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10"/>
                                        </p:tgtEl>
                                      </p:cBhvr>
                                    </p:cmd>
                                  </p:childTnLst>
                                </p:cTn>
                              </p:par>
                            </p:childTnLst>
                          </p:cTn>
                        </p:par>
                        <p:par>
                          <p:cTn id="11" fill="hold">
                            <p:stCondLst>
                              <p:cond delay="9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Prev" delay="0">
                      <p:tgtEl>
                        <p:sldTgt/>
                      </p:tgtEl>
                    </p:cond>
                    <p:cond evt="onStopAudio" delay="0">
                      <p:tgtEl>
                        <p:sldTgt/>
                      </p:tgtEl>
                    </p:cond>
                  </p:endCondLst>
                </p:cTn>
                <p:tgtEl>
                  <p:spTgt spid="10"/>
                </p:tgtEl>
              </p:cMediaNode>
            </p:audio>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0" y="1428736"/>
            <a:ext cx="9144000" cy="5429264"/>
          </a:xfrm>
          <a:prstGeom prst="rect">
            <a:avLst/>
          </a:prstGeom>
        </p:spPr>
      </p:pic>
      <p:sp>
        <p:nvSpPr>
          <p:cNvPr id="4" name="Title 1"/>
          <p:cNvSpPr txBox="1">
            <a:spLocks/>
          </p:cNvSpPr>
          <p:nvPr/>
        </p:nvSpPr>
        <p:spPr>
          <a:xfrm>
            <a:off x="424847" y="18864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They design bridges NOT to fall down</a:t>
            </a:r>
            <a:endParaRPr lang="en-US" sz="2400" b="1" dirty="0">
              <a:solidFill>
                <a:schemeClr val="tx2"/>
              </a:solidFill>
            </a:endParaRPr>
          </a:p>
        </p:txBody>
      </p:sp>
    </p:spTree>
    <p:extLst>
      <p:ext uri="{BB962C8B-B14F-4D97-AF65-F5344CB8AC3E}">
        <p14:creationId xmlns:p14="http://schemas.microsoft.com/office/powerpoint/2010/main" val="44708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pPr algn="l" eaLnBrk="1" hangingPunct="1"/>
            <a:r>
              <a:rPr lang="en-ZA" sz="2400" b="1" dirty="0" smtClean="0"/>
              <a:t>What is strategy?</a:t>
            </a:r>
            <a:br>
              <a:rPr lang="en-ZA" sz="2400" b="1" dirty="0" smtClean="0"/>
            </a:br>
            <a:r>
              <a:rPr lang="en-ZA" sz="2400" b="1" dirty="0" smtClean="0"/>
              <a:t>An executive responsibility</a:t>
            </a:r>
          </a:p>
        </p:txBody>
      </p:sp>
      <p:sp>
        <p:nvSpPr>
          <p:cNvPr id="40964"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40965" name="Straight Connector 6"/>
          <p:cNvCxnSpPr>
            <a:cxnSpLocks noChangeShapeType="1"/>
            <a:stCxn id="40964" idx="0"/>
            <a:endCxn id="40964" idx="2"/>
          </p:cNvCxnSpPr>
          <p:nvPr/>
        </p:nvCxnSpPr>
        <p:spPr bwMode="auto">
          <a:xfrm rot="16200000" flipH="1">
            <a:off x="3285331" y="3679032"/>
            <a:ext cx="3787775" cy="1588"/>
          </a:xfrm>
          <a:prstGeom prst="line">
            <a:avLst/>
          </a:prstGeom>
          <a:noFill/>
          <a:ln w="19050" algn="ctr">
            <a:solidFill>
              <a:schemeClr val="tx1"/>
            </a:solidFill>
            <a:round/>
            <a:headEnd/>
            <a:tailEnd/>
          </a:ln>
        </p:spPr>
      </p:cxnSp>
      <p:pic>
        <p:nvPicPr>
          <p:cNvPr id="40966" name="Picture 2"/>
          <p:cNvPicPr>
            <a:picLocks noChangeAspect="1" noChangeArrowheads="1"/>
          </p:cNvPicPr>
          <p:nvPr/>
        </p:nvPicPr>
        <p:blipFill>
          <a:blip r:embed="rId3" cstate="print"/>
          <a:srcRect/>
          <a:stretch>
            <a:fillRect/>
          </a:stretch>
        </p:blipFill>
        <p:spPr bwMode="auto">
          <a:xfrm>
            <a:off x="5214938" y="1785938"/>
            <a:ext cx="3429000" cy="1857375"/>
          </a:xfrm>
          <a:prstGeom prst="rect">
            <a:avLst/>
          </a:prstGeom>
          <a:noFill/>
          <a:ln w="9525">
            <a:noFill/>
            <a:miter lim="800000"/>
            <a:headEnd/>
            <a:tailEnd/>
          </a:ln>
        </p:spPr>
      </p:pic>
      <p:cxnSp>
        <p:nvCxnSpPr>
          <p:cNvPr id="40967" name="Straight Connector 8"/>
          <p:cNvCxnSpPr>
            <a:cxnSpLocks noChangeShapeType="1"/>
            <a:stCxn id="40964" idx="1"/>
            <a:endCxn id="40964" idx="3"/>
          </p:cNvCxnSpPr>
          <p:nvPr/>
        </p:nvCxnSpPr>
        <p:spPr bwMode="auto">
          <a:xfrm rot="10800000" flipH="1">
            <a:off x="1714500" y="3679825"/>
            <a:ext cx="6929438" cy="1588"/>
          </a:xfrm>
          <a:prstGeom prst="line">
            <a:avLst/>
          </a:prstGeom>
          <a:noFill/>
          <a:ln w="19050" algn="ctr">
            <a:solidFill>
              <a:schemeClr val="tx1"/>
            </a:solidFill>
            <a:round/>
            <a:headEnd/>
            <a:tailEnd/>
          </a:ln>
        </p:spPr>
      </p:cxnSp>
      <p:sp>
        <p:nvSpPr>
          <p:cNvPr id="40968" name="TextBox 10"/>
          <p:cNvSpPr txBox="1">
            <a:spLocks noChangeArrowheads="1"/>
          </p:cNvSpPr>
          <p:nvPr/>
        </p:nvSpPr>
        <p:spPr bwMode="auto">
          <a:xfrm>
            <a:off x="6858000" y="1785938"/>
            <a:ext cx="1643063" cy="369887"/>
          </a:xfrm>
          <a:prstGeom prst="rect">
            <a:avLst/>
          </a:prstGeom>
          <a:noFill/>
          <a:ln w="9525">
            <a:noFill/>
            <a:miter lim="800000"/>
            <a:headEnd/>
            <a:tailEnd/>
          </a:ln>
        </p:spPr>
        <p:txBody>
          <a:bodyPr>
            <a:spAutoFit/>
          </a:bodyPr>
          <a:lstStyle/>
          <a:p>
            <a:pPr algn="r"/>
            <a:r>
              <a:rPr lang="en-US"/>
              <a:t>Thrive</a:t>
            </a:r>
          </a:p>
        </p:txBody>
      </p:sp>
      <p:sp>
        <p:nvSpPr>
          <p:cNvPr id="40969"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dirty="0"/>
              <a:t>Strategy – Doing the right things </a:t>
            </a:r>
            <a:r>
              <a:rPr lang="en-US" dirty="0">
                <a:sym typeface="Wingdings" pitchFamily="2" charset="2"/>
              </a:rPr>
              <a:t></a:t>
            </a:r>
            <a:endParaRPr lang="en-US" dirty="0"/>
          </a:p>
        </p:txBody>
      </p:sp>
      <p:pic>
        <p:nvPicPr>
          <p:cNvPr id="40970" name="Picture 3"/>
          <p:cNvPicPr>
            <a:picLocks noChangeAspect="1" noChangeArrowheads="1"/>
          </p:cNvPicPr>
          <p:nvPr/>
        </p:nvPicPr>
        <p:blipFill>
          <a:blip r:embed="rId4" cstate="print"/>
          <a:srcRect/>
          <a:stretch>
            <a:fillRect/>
          </a:stretch>
        </p:blipFill>
        <p:spPr bwMode="auto">
          <a:xfrm>
            <a:off x="5214938" y="3714750"/>
            <a:ext cx="3429000" cy="1857375"/>
          </a:xfrm>
          <a:prstGeom prst="rect">
            <a:avLst/>
          </a:prstGeom>
          <a:noFill/>
          <a:ln w="9525">
            <a:noFill/>
            <a:miter lim="800000"/>
            <a:headEnd/>
            <a:tailEnd/>
          </a:ln>
        </p:spPr>
      </p:pic>
      <p:sp>
        <p:nvSpPr>
          <p:cNvPr id="40971"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sp>
        <p:nvSpPr>
          <p:cNvPr id="40972" name="TextBox 18"/>
          <p:cNvSpPr txBox="1">
            <a:spLocks noChangeArrowheads="1"/>
          </p:cNvSpPr>
          <p:nvPr/>
        </p:nvSpPr>
        <p:spPr bwMode="auto">
          <a:xfrm>
            <a:off x="7215188" y="5214938"/>
            <a:ext cx="1285875" cy="369887"/>
          </a:xfrm>
          <a:prstGeom prst="rect">
            <a:avLst/>
          </a:prstGeom>
          <a:noFill/>
          <a:ln w="9525">
            <a:noFill/>
            <a:miter lim="800000"/>
            <a:headEnd/>
            <a:tailEnd/>
          </a:ln>
        </p:spPr>
        <p:txBody>
          <a:bodyPr>
            <a:spAutoFit/>
          </a:bodyPr>
          <a:lstStyle/>
          <a:p>
            <a:pPr algn="r"/>
            <a:r>
              <a:rPr lang="en-US">
                <a:solidFill>
                  <a:schemeClr val="bg1"/>
                </a:solidFill>
              </a:rPr>
              <a:t>Survive</a:t>
            </a:r>
          </a:p>
        </p:txBody>
      </p:sp>
      <p:pic>
        <p:nvPicPr>
          <p:cNvPr id="40973" name="Picture 2"/>
          <p:cNvPicPr>
            <a:picLocks noChangeAspect="1" noChangeArrowheads="1"/>
          </p:cNvPicPr>
          <p:nvPr/>
        </p:nvPicPr>
        <p:blipFill>
          <a:blip r:embed="rId5" cstate="print"/>
          <a:srcRect/>
          <a:stretch>
            <a:fillRect/>
          </a:stretch>
        </p:blipFill>
        <p:spPr bwMode="auto">
          <a:xfrm>
            <a:off x="1714500" y="3695700"/>
            <a:ext cx="3429000" cy="1919288"/>
          </a:xfrm>
          <a:prstGeom prst="rect">
            <a:avLst/>
          </a:prstGeom>
          <a:noFill/>
          <a:ln w="9525">
            <a:noFill/>
            <a:miter lim="800000"/>
            <a:headEnd/>
            <a:tailEnd/>
          </a:ln>
        </p:spPr>
      </p:pic>
      <p:sp>
        <p:nvSpPr>
          <p:cNvPr id="40974" name="TextBox 13"/>
          <p:cNvSpPr txBox="1">
            <a:spLocks noChangeArrowheads="1"/>
          </p:cNvSpPr>
          <p:nvPr/>
        </p:nvSpPr>
        <p:spPr bwMode="auto">
          <a:xfrm>
            <a:off x="1714500" y="5202238"/>
            <a:ext cx="1714500" cy="369887"/>
          </a:xfrm>
          <a:prstGeom prst="rect">
            <a:avLst/>
          </a:prstGeom>
          <a:noFill/>
          <a:ln w="9525">
            <a:noFill/>
            <a:miter lim="800000"/>
            <a:headEnd/>
            <a:tailEnd/>
          </a:ln>
        </p:spPr>
        <p:txBody>
          <a:bodyPr>
            <a:spAutoFit/>
          </a:bodyPr>
          <a:lstStyle/>
          <a:p>
            <a:r>
              <a:rPr lang="en-US">
                <a:solidFill>
                  <a:schemeClr val="bg1"/>
                </a:solidFill>
              </a:rPr>
              <a:t>Die slowly</a:t>
            </a:r>
          </a:p>
        </p:txBody>
      </p:sp>
      <p:pic>
        <p:nvPicPr>
          <p:cNvPr id="40975" name="Picture 3"/>
          <p:cNvPicPr>
            <a:picLocks noChangeAspect="1" noChangeArrowheads="1"/>
          </p:cNvPicPr>
          <p:nvPr/>
        </p:nvPicPr>
        <p:blipFill>
          <a:blip r:embed="rId6" cstate="print"/>
          <a:srcRect/>
          <a:stretch>
            <a:fillRect/>
          </a:stretch>
        </p:blipFill>
        <p:spPr bwMode="auto">
          <a:xfrm>
            <a:off x="1714500" y="1785938"/>
            <a:ext cx="3429000" cy="1857375"/>
          </a:xfrm>
          <a:prstGeom prst="rect">
            <a:avLst/>
          </a:prstGeom>
          <a:noFill/>
          <a:ln w="9525">
            <a:noFill/>
            <a:miter lim="800000"/>
            <a:headEnd/>
            <a:tailEnd/>
          </a:ln>
        </p:spPr>
      </p:pic>
      <p:sp>
        <p:nvSpPr>
          <p:cNvPr id="40976" name="TextBox 15"/>
          <p:cNvSpPr txBox="1">
            <a:spLocks noChangeArrowheads="1"/>
          </p:cNvSpPr>
          <p:nvPr/>
        </p:nvSpPr>
        <p:spPr bwMode="auto">
          <a:xfrm>
            <a:off x="1857375" y="1857375"/>
            <a:ext cx="1285875" cy="369888"/>
          </a:xfrm>
          <a:prstGeom prst="rect">
            <a:avLst/>
          </a:prstGeom>
          <a:noFill/>
          <a:ln w="9525">
            <a:noFill/>
            <a:miter lim="800000"/>
            <a:headEnd/>
            <a:tailEnd/>
          </a:ln>
        </p:spPr>
        <p:txBody>
          <a:bodyPr>
            <a:spAutoFit/>
          </a:bodyPr>
          <a:lstStyle/>
          <a:p>
            <a:r>
              <a:rPr lang="en-US">
                <a:solidFill>
                  <a:schemeClr val="bg1"/>
                </a:solidFill>
              </a:rPr>
              <a:t>Die fast</a:t>
            </a:r>
          </a:p>
        </p:txBody>
      </p:sp>
      <p:pic>
        <p:nvPicPr>
          <p:cNvPr id="40977" name="Content Placeholder 4" descr="jara final logo 2 copy.jpg"/>
          <p:cNvPicPr>
            <a:picLocks noChangeAspect="1"/>
          </p:cNvPicPr>
          <p:nvPr/>
        </p:nvPicPr>
        <p:blipFill>
          <a:blip r:embed="rId7" cstate="print"/>
          <a:srcRect/>
          <a:stretch>
            <a:fillRect/>
          </a:stretch>
        </p:blipFill>
        <p:spPr bwMode="auto">
          <a:xfrm>
            <a:off x="7143532" y="142852"/>
            <a:ext cx="1716326" cy="114300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89C9D035-6A94-4569-9779-E840D39ECC0D}" type="slidenum">
              <a:rPr lang="en-US" smtClean="0"/>
              <a:pPr/>
              <a:t>15</a:t>
            </a:fld>
            <a:endParaRPr lang="en-US"/>
          </a:p>
        </p:txBody>
      </p:sp>
      <p:sp>
        <p:nvSpPr>
          <p:cNvPr id="18" name="Rectangle 17"/>
          <p:cNvSpPr/>
          <p:nvPr/>
        </p:nvSpPr>
        <p:spPr>
          <a:xfrm>
            <a:off x="473974" y="6231027"/>
            <a:ext cx="4572000" cy="276999"/>
          </a:xfrm>
          <a:prstGeom prst="rect">
            <a:avLst/>
          </a:prstGeom>
        </p:spPr>
        <p:txBody>
          <a:bodyPr>
            <a:spAutoFit/>
          </a:bodyPr>
          <a:lstStyle/>
          <a:p>
            <a:r>
              <a:rPr lang="en-US" sz="1200" dirty="0" smtClean="0"/>
              <a:t>Professor Malcolm McDonald.</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9"/>
                                        </p:tgtEl>
                                        <p:attrNameLst>
                                          <p:attrName>style.visibility</p:attrName>
                                        </p:attrNameLst>
                                      </p:cBhvr>
                                      <p:to>
                                        <p:strVal val="visible"/>
                                      </p:to>
                                    </p:set>
                                    <p:animEffect transition="in" filter="fade">
                                      <p:cBhvr>
                                        <p:cTn id="7" dur="1000"/>
                                        <p:tgtEl>
                                          <p:spTgt spid="4096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0971"/>
                                        </p:tgtEl>
                                        <p:attrNameLst>
                                          <p:attrName>style.visibility</p:attrName>
                                        </p:attrNameLst>
                                      </p:cBhvr>
                                      <p:to>
                                        <p:strVal val="visible"/>
                                      </p:to>
                                    </p:set>
                                    <p:animEffect transition="in" filter="fade">
                                      <p:cBhvr>
                                        <p:cTn id="11" dur="3000"/>
                                        <p:tgtEl>
                                          <p:spTgt spid="40971"/>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0966"/>
                                        </p:tgtEl>
                                        <p:attrNameLst>
                                          <p:attrName>style.visibility</p:attrName>
                                        </p:attrNameLst>
                                      </p:cBhvr>
                                      <p:to>
                                        <p:strVal val="visible"/>
                                      </p:to>
                                    </p:set>
                                    <p:animEffect transition="in" filter="fade">
                                      <p:cBhvr>
                                        <p:cTn id="15" dur="3000"/>
                                        <p:tgtEl>
                                          <p:spTgt spid="40966"/>
                                        </p:tgtEl>
                                      </p:cBhvr>
                                    </p:animEffect>
                                  </p:childTnLst>
                                </p:cTn>
                              </p:par>
                            </p:childTnLst>
                          </p:cTn>
                        </p:par>
                        <p:par>
                          <p:cTn id="16" fill="hold">
                            <p:stCondLst>
                              <p:cond delay="7000"/>
                            </p:stCondLst>
                            <p:childTnLst>
                              <p:par>
                                <p:cTn id="17" presetID="10" presetClass="entr" presetSubtype="0" fill="hold" grpId="0" nodeType="afterEffect">
                                  <p:stCondLst>
                                    <p:cond delay="0"/>
                                  </p:stCondLst>
                                  <p:childTnLst>
                                    <p:set>
                                      <p:cBhvr>
                                        <p:cTn id="18" dur="1" fill="hold">
                                          <p:stCondLst>
                                            <p:cond delay="0"/>
                                          </p:stCondLst>
                                        </p:cTn>
                                        <p:tgtEl>
                                          <p:spTgt spid="40968"/>
                                        </p:tgtEl>
                                        <p:attrNameLst>
                                          <p:attrName>style.visibility</p:attrName>
                                        </p:attrNameLst>
                                      </p:cBhvr>
                                      <p:to>
                                        <p:strVal val="visible"/>
                                      </p:to>
                                    </p:set>
                                    <p:animEffect transition="in" filter="fade">
                                      <p:cBhvr>
                                        <p:cTn id="19" dur="3000"/>
                                        <p:tgtEl>
                                          <p:spTgt spid="40968"/>
                                        </p:tgtEl>
                                      </p:cBhvr>
                                    </p:animEffect>
                                  </p:childTnLst>
                                </p:cTn>
                              </p:par>
                            </p:childTnLst>
                          </p:cTn>
                        </p:par>
                        <p:par>
                          <p:cTn id="20" fill="hold">
                            <p:stCondLst>
                              <p:cond delay="10000"/>
                            </p:stCondLst>
                            <p:childTnLst>
                              <p:par>
                                <p:cTn id="21" presetID="10" presetClass="entr" presetSubtype="0" fill="hold" nodeType="afterEffect">
                                  <p:stCondLst>
                                    <p:cond delay="0"/>
                                  </p:stCondLst>
                                  <p:childTnLst>
                                    <p:set>
                                      <p:cBhvr>
                                        <p:cTn id="22" dur="1" fill="hold">
                                          <p:stCondLst>
                                            <p:cond delay="0"/>
                                          </p:stCondLst>
                                        </p:cTn>
                                        <p:tgtEl>
                                          <p:spTgt spid="40970"/>
                                        </p:tgtEl>
                                        <p:attrNameLst>
                                          <p:attrName>style.visibility</p:attrName>
                                        </p:attrNameLst>
                                      </p:cBhvr>
                                      <p:to>
                                        <p:strVal val="visible"/>
                                      </p:to>
                                    </p:set>
                                    <p:animEffect transition="in" filter="fade">
                                      <p:cBhvr>
                                        <p:cTn id="23" dur="3000"/>
                                        <p:tgtEl>
                                          <p:spTgt spid="40970"/>
                                        </p:tgtEl>
                                      </p:cBhvr>
                                    </p:animEffect>
                                  </p:childTnLst>
                                </p:cTn>
                              </p:par>
                            </p:childTnLst>
                          </p:cTn>
                        </p:par>
                        <p:par>
                          <p:cTn id="24" fill="hold">
                            <p:stCondLst>
                              <p:cond delay="13000"/>
                            </p:stCondLst>
                            <p:childTnLst>
                              <p:par>
                                <p:cTn id="25" presetID="10" presetClass="entr" presetSubtype="0" fill="hold" grpId="0" nodeType="afterEffect">
                                  <p:stCondLst>
                                    <p:cond delay="0"/>
                                  </p:stCondLst>
                                  <p:childTnLst>
                                    <p:set>
                                      <p:cBhvr>
                                        <p:cTn id="26" dur="1" fill="hold">
                                          <p:stCondLst>
                                            <p:cond delay="0"/>
                                          </p:stCondLst>
                                        </p:cTn>
                                        <p:tgtEl>
                                          <p:spTgt spid="40972"/>
                                        </p:tgtEl>
                                        <p:attrNameLst>
                                          <p:attrName>style.visibility</p:attrName>
                                        </p:attrNameLst>
                                      </p:cBhvr>
                                      <p:to>
                                        <p:strVal val="visible"/>
                                      </p:to>
                                    </p:set>
                                    <p:animEffect transition="in" filter="fade">
                                      <p:cBhvr>
                                        <p:cTn id="27" dur="3000"/>
                                        <p:tgtEl>
                                          <p:spTgt spid="40972"/>
                                        </p:tgtEl>
                                      </p:cBhvr>
                                    </p:animEffect>
                                  </p:childTnLst>
                                </p:cTn>
                              </p:par>
                            </p:childTnLst>
                          </p:cTn>
                        </p:par>
                        <p:par>
                          <p:cTn id="28" fill="hold">
                            <p:stCondLst>
                              <p:cond delay="16000"/>
                            </p:stCondLst>
                            <p:childTnLst>
                              <p:par>
                                <p:cTn id="29" presetID="10" presetClass="entr" presetSubtype="0" fill="hold" nodeType="afterEffect">
                                  <p:stCondLst>
                                    <p:cond delay="0"/>
                                  </p:stCondLst>
                                  <p:childTnLst>
                                    <p:set>
                                      <p:cBhvr>
                                        <p:cTn id="30" dur="1" fill="hold">
                                          <p:stCondLst>
                                            <p:cond delay="0"/>
                                          </p:stCondLst>
                                        </p:cTn>
                                        <p:tgtEl>
                                          <p:spTgt spid="40973"/>
                                        </p:tgtEl>
                                        <p:attrNameLst>
                                          <p:attrName>style.visibility</p:attrName>
                                        </p:attrNameLst>
                                      </p:cBhvr>
                                      <p:to>
                                        <p:strVal val="visible"/>
                                      </p:to>
                                    </p:set>
                                    <p:animEffect transition="in" filter="fade">
                                      <p:cBhvr>
                                        <p:cTn id="31" dur="3000"/>
                                        <p:tgtEl>
                                          <p:spTgt spid="40973"/>
                                        </p:tgtEl>
                                      </p:cBhvr>
                                    </p:animEffect>
                                  </p:childTnLst>
                                </p:cTn>
                              </p:par>
                            </p:childTnLst>
                          </p:cTn>
                        </p:par>
                        <p:par>
                          <p:cTn id="32" fill="hold">
                            <p:stCondLst>
                              <p:cond delay="19000"/>
                            </p:stCondLst>
                            <p:childTnLst>
                              <p:par>
                                <p:cTn id="33" presetID="10" presetClass="entr" presetSubtype="0" fill="hold" grpId="0" nodeType="afterEffect">
                                  <p:stCondLst>
                                    <p:cond delay="0"/>
                                  </p:stCondLst>
                                  <p:childTnLst>
                                    <p:set>
                                      <p:cBhvr>
                                        <p:cTn id="34" dur="1" fill="hold">
                                          <p:stCondLst>
                                            <p:cond delay="0"/>
                                          </p:stCondLst>
                                        </p:cTn>
                                        <p:tgtEl>
                                          <p:spTgt spid="40974"/>
                                        </p:tgtEl>
                                        <p:attrNameLst>
                                          <p:attrName>style.visibility</p:attrName>
                                        </p:attrNameLst>
                                      </p:cBhvr>
                                      <p:to>
                                        <p:strVal val="visible"/>
                                      </p:to>
                                    </p:set>
                                    <p:animEffect transition="in" filter="fade">
                                      <p:cBhvr>
                                        <p:cTn id="35" dur="3000"/>
                                        <p:tgtEl>
                                          <p:spTgt spid="40974"/>
                                        </p:tgtEl>
                                      </p:cBhvr>
                                    </p:animEffect>
                                  </p:childTnLst>
                                </p:cTn>
                              </p:par>
                            </p:childTnLst>
                          </p:cTn>
                        </p:par>
                        <p:par>
                          <p:cTn id="36" fill="hold">
                            <p:stCondLst>
                              <p:cond delay="22000"/>
                            </p:stCondLst>
                            <p:childTnLst>
                              <p:par>
                                <p:cTn id="37" presetID="10" presetClass="entr" presetSubtype="0" fill="hold" nodeType="afterEffect">
                                  <p:stCondLst>
                                    <p:cond delay="0"/>
                                  </p:stCondLst>
                                  <p:childTnLst>
                                    <p:set>
                                      <p:cBhvr>
                                        <p:cTn id="38" dur="1" fill="hold">
                                          <p:stCondLst>
                                            <p:cond delay="0"/>
                                          </p:stCondLst>
                                        </p:cTn>
                                        <p:tgtEl>
                                          <p:spTgt spid="40975"/>
                                        </p:tgtEl>
                                        <p:attrNameLst>
                                          <p:attrName>style.visibility</p:attrName>
                                        </p:attrNameLst>
                                      </p:cBhvr>
                                      <p:to>
                                        <p:strVal val="visible"/>
                                      </p:to>
                                    </p:set>
                                    <p:animEffect transition="in" filter="fade">
                                      <p:cBhvr>
                                        <p:cTn id="39" dur="3000"/>
                                        <p:tgtEl>
                                          <p:spTgt spid="40975"/>
                                        </p:tgtEl>
                                      </p:cBhvr>
                                    </p:animEffect>
                                  </p:childTnLst>
                                </p:cTn>
                              </p:par>
                            </p:childTnLst>
                          </p:cTn>
                        </p:par>
                        <p:par>
                          <p:cTn id="40" fill="hold">
                            <p:stCondLst>
                              <p:cond delay="25000"/>
                            </p:stCondLst>
                            <p:childTnLst>
                              <p:par>
                                <p:cTn id="41" presetID="10" presetClass="entr" presetSubtype="0" fill="hold" grpId="0" nodeType="afterEffect">
                                  <p:stCondLst>
                                    <p:cond delay="0"/>
                                  </p:stCondLst>
                                  <p:childTnLst>
                                    <p:set>
                                      <p:cBhvr>
                                        <p:cTn id="42" dur="1" fill="hold">
                                          <p:stCondLst>
                                            <p:cond delay="0"/>
                                          </p:stCondLst>
                                        </p:cTn>
                                        <p:tgtEl>
                                          <p:spTgt spid="40976"/>
                                        </p:tgtEl>
                                        <p:attrNameLst>
                                          <p:attrName>style.visibility</p:attrName>
                                        </p:attrNameLst>
                                      </p:cBhvr>
                                      <p:to>
                                        <p:strVal val="visible"/>
                                      </p:to>
                                    </p:set>
                                    <p:animEffect transition="in" filter="fade">
                                      <p:cBhvr>
                                        <p:cTn id="43" dur="3000"/>
                                        <p:tgtEl>
                                          <p:spTgt spid="40976"/>
                                        </p:tgtEl>
                                      </p:cBhvr>
                                    </p:animEffect>
                                  </p:childTnLst>
                                </p:cTn>
                              </p:par>
                            </p:childTnLst>
                          </p:cTn>
                        </p:par>
                        <p:par>
                          <p:cTn id="44" fill="hold">
                            <p:stCondLst>
                              <p:cond delay="28000"/>
                            </p:stCondLst>
                            <p:childTnLst>
                              <p:par>
                                <p:cTn id="45" presetID="10"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p:bldP spid="40969" grpId="0"/>
      <p:bldP spid="40971" grpId="0"/>
      <p:bldP spid="40972" grpId="0"/>
      <p:bldP spid="40974" grpId="0"/>
      <p:bldP spid="4097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What IS Strategy?</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1475656" y="2253894"/>
            <a:ext cx="6048672" cy="646331"/>
          </a:xfrm>
          <a:prstGeom prst="rect">
            <a:avLst/>
          </a:prstGeom>
          <a:noFill/>
        </p:spPr>
        <p:txBody>
          <a:bodyPr wrap="square" rtlCol="0">
            <a:spAutoFit/>
          </a:bodyPr>
          <a:lstStyle/>
          <a:p>
            <a:pPr algn="ctr">
              <a:buClr>
                <a:schemeClr val="tx2"/>
              </a:buClr>
            </a:pPr>
            <a:r>
              <a:rPr lang="en-US" b="1" dirty="0" smtClean="0">
                <a:solidFill>
                  <a:schemeClr val="tx2"/>
                </a:solidFill>
              </a:rPr>
              <a:t>The Essence of WHY the Organization exists and HOW it THRIVES</a:t>
            </a:r>
            <a:endParaRPr lang="en-US" b="1"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16</a:t>
            </a:fld>
            <a:endParaRPr lang="en-US"/>
          </a:p>
        </p:txBody>
      </p:sp>
    </p:spTree>
    <p:extLst>
      <p:ext uri="{BB962C8B-B14F-4D97-AF65-F5344CB8AC3E}">
        <p14:creationId xmlns:p14="http://schemas.microsoft.com/office/powerpoint/2010/main" val="242145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2" y="1772816"/>
            <a:ext cx="9052530" cy="4245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Analysis of the strategic environment</a:t>
            </a:r>
          </a:p>
          <a:p>
            <a:r>
              <a:rPr lang="en-US" sz="2400" b="1" dirty="0" smtClean="0">
                <a:solidFill>
                  <a:srgbClr val="002060"/>
                </a:solidFill>
                <a:latin typeface="Verdana" pitchFamily="34" charset="0"/>
              </a:rPr>
              <a:t>The CEO owns this view</a:t>
            </a:r>
            <a:endParaRPr lang="en-US" sz="2400" b="1" dirty="0">
              <a:solidFill>
                <a:srgbClr val="002060"/>
              </a:solidFill>
              <a:latin typeface="Verdana" pitchFamily="34" charset="0"/>
            </a:endParaRPr>
          </a:p>
        </p:txBody>
      </p:sp>
    </p:spTree>
    <p:extLst>
      <p:ext uri="{BB962C8B-B14F-4D97-AF65-F5344CB8AC3E}">
        <p14:creationId xmlns:p14="http://schemas.microsoft.com/office/powerpoint/2010/main" val="205581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1842"/>
                                        </p:tgtEl>
                                        <p:attrNameLst>
                                          <p:attrName>style.visibility</p:attrName>
                                        </p:attrNameLst>
                                      </p:cBhvr>
                                      <p:to>
                                        <p:strVal val="visible"/>
                                      </p:to>
                                    </p:set>
                                    <p:animEffect transition="in" filter="fade">
                                      <p:cBhvr>
                                        <p:cTn id="7" dur="2000"/>
                                        <p:tgtEl>
                                          <p:spTgt spid="291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lvl="0">
              <a:spcBef>
                <a:spcPct val="0"/>
              </a:spcBef>
              <a:defRPr/>
            </a:pPr>
            <a:r>
              <a:rPr lang="en-US" sz="2400" b="1" dirty="0">
                <a:solidFill>
                  <a:srgbClr val="002060"/>
                </a:solidFill>
                <a:latin typeface="+mj-lt"/>
                <a:ea typeface="+mj-ea"/>
                <a:cs typeface="+mj-cs"/>
              </a:rPr>
              <a:t>Executive </a:t>
            </a:r>
            <a:r>
              <a:rPr lang="en-US" sz="2400" b="1" dirty="0" smtClean="0">
                <a:solidFill>
                  <a:srgbClr val="002060"/>
                </a:solidFill>
                <a:latin typeface="+mj-lt"/>
                <a:ea typeface="+mj-ea"/>
                <a:cs typeface="+mj-cs"/>
              </a:rPr>
              <a:t>Custody -- what </a:t>
            </a:r>
            <a:r>
              <a:rPr lang="en-US" sz="2400" b="1" dirty="0">
                <a:solidFill>
                  <a:srgbClr val="002060"/>
                </a:solidFill>
                <a:latin typeface="+mj-lt"/>
                <a:ea typeface="+mj-ea"/>
                <a:cs typeface="+mj-cs"/>
              </a:rPr>
              <a:t>is it and</a:t>
            </a:r>
          </a:p>
          <a:p>
            <a:pPr lvl="0">
              <a:spcBef>
                <a:spcPct val="0"/>
              </a:spcBef>
              <a:defRPr/>
            </a:pPr>
            <a:r>
              <a:rPr lang="en-US" sz="2400" b="1" dirty="0">
                <a:solidFill>
                  <a:srgbClr val="002060"/>
                </a:solidFill>
                <a:latin typeface="+mj-lt"/>
                <a:ea typeface="+mj-ea"/>
                <a:cs typeface="+mj-cs"/>
              </a:rPr>
              <a:t>how do you get it?</a:t>
            </a:r>
          </a:p>
        </p:txBody>
      </p:sp>
      <p:sp>
        <p:nvSpPr>
          <p:cNvPr id="5" name="TextBox 4"/>
          <p:cNvSpPr txBox="1"/>
          <p:nvPr/>
        </p:nvSpPr>
        <p:spPr>
          <a:xfrm>
            <a:off x="642910" y="1928802"/>
            <a:ext cx="8143932" cy="1200329"/>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bg1">
                    <a:lumMod val="65000"/>
                  </a:schemeClr>
                </a:solidFill>
              </a:rPr>
              <a:t>Context and definitions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smtClean="0">
                <a:solidFill>
                  <a:schemeClr val="tx2"/>
                </a:solidFill>
              </a:rPr>
              <a:t>What IS Executive Custody</a:t>
            </a:r>
          </a:p>
          <a:p>
            <a:pPr marL="342900" indent="-342900">
              <a:buClr>
                <a:schemeClr val="tx2"/>
              </a:buClr>
              <a:buFont typeface="+mj-lt"/>
              <a:buAutoNum type="arabicPeriod"/>
            </a:pP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18</a:t>
            </a:fld>
            <a:endParaRPr lang="en-US"/>
          </a:p>
        </p:txBody>
      </p:sp>
    </p:spTree>
    <p:extLst>
      <p:ext uri="{BB962C8B-B14F-4D97-AF65-F5344CB8AC3E}">
        <p14:creationId xmlns:p14="http://schemas.microsoft.com/office/powerpoint/2010/main" val="20535929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How I learned that </a:t>
            </a:r>
            <a:r>
              <a:rPr kumimoji="0" lang="en-ZA" sz="2400" b="1" i="0" u="none" strike="noStrike" kern="1200" cap="none" spc="0" normalizeH="0" baseline="0" noProof="0" dirty="0" err="1" smtClean="0">
                <a:ln>
                  <a:noFill/>
                </a:ln>
                <a:solidFill>
                  <a:srgbClr val="002060"/>
                </a:solidFill>
                <a:effectLst/>
                <a:uLnTx/>
                <a:uFillTx/>
                <a:latin typeface="+mj-lt"/>
                <a:ea typeface="+mj-ea"/>
                <a:cs typeface="+mj-cs"/>
              </a:rPr>
              <a:t>CEO</a:t>
            </a:r>
            <a:r>
              <a:rPr kumimoji="0" lang="en-ZA" sz="2400" b="1" i="0" u="none" strike="noStrike" kern="1200" cap="none" spc="0" normalizeH="0" noProof="0" dirty="0" smtClean="0">
                <a:ln>
                  <a:noFill/>
                </a:ln>
                <a:solidFill>
                  <a:srgbClr val="002060"/>
                </a:solidFill>
                <a:effectLst/>
                <a:uLnTx/>
                <a:uFillTx/>
                <a:latin typeface="+mj-lt"/>
                <a:ea typeface="+mj-ea"/>
                <a:cs typeface="+mj-cs"/>
              </a:rPr>
              <a:t> </a:t>
            </a:r>
            <a:r>
              <a:rPr lang="en-US" sz="2400" b="1" dirty="0" smtClean="0">
                <a:solidFill>
                  <a:srgbClr val="002060"/>
                </a:solidFill>
                <a:latin typeface="+mj-lt"/>
                <a:ea typeface="+mj-ea"/>
                <a:cs typeface="+mj-cs"/>
              </a:rPr>
              <a:t>Executive Custody was critical</a:t>
            </a:r>
            <a:endParaRPr lang="en-US" sz="2400" b="1" dirty="0">
              <a:solidFill>
                <a:srgbClr val="002060"/>
              </a:solidFill>
              <a:latin typeface="+mj-lt"/>
              <a:ea typeface="+mj-ea"/>
              <a:cs typeface="+mj-cs"/>
            </a:endParaRPr>
          </a:p>
        </p:txBody>
      </p:sp>
      <p:sp>
        <p:nvSpPr>
          <p:cNvPr id="5" name="TextBox 4"/>
          <p:cNvSpPr txBox="1"/>
          <p:nvPr/>
        </p:nvSpPr>
        <p:spPr>
          <a:xfrm>
            <a:off x="642910" y="1556792"/>
            <a:ext cx="8143932" cy="5078313"/>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First ERP Project</a:t>
            </a:r>
          </a:p>
          <a:p>
            <a:pPr marL="800100" lvl="1" indent="-342900">
              <a:buClr>
                <a:schemeClr val="tx2"/>
              </a:buClr>
              <a:buFont typeface="+mj-lt"/>
              <a:buAutoNum type="arabicPeriod"/>
            </a:pPr>
            <a:r>
              <a:rPr lang="en-US" dirty="0" smtClean="0">
                <a:solidFill>
                  <a:schemeClr val="tx2"/>
                </a:solidFill>
              </a:rPr>
              <a:t>CEO took custody</a:t>
            </a:r>
          </a:p>
          <a:p>
            <a:pPr marL="800100" lvl="1" indent="-342900">
              <a:buClr>
                <a:schemeClr val="tx2"/>
              </a:buClr>
              <a:buFont typeface="+mj-lt"/>
              <a:buAutoNum type="arabicPeriod"/>
            </a:pPr>
            <a:r>
              <a:rPr lang="en-US" dirty="0" smtClean="0">
                <a:solidFill>
                  <a:schemeClr val="tx2"/>
                </a:solidFill>
              </a:rPr>
              <a:t>Full support to guide and direct the project</a:t>
            </a:r>
          </a:p>
          <a:p>
            <a:pPr marL="800100" lvl="1" indent="-342900">
              <a:buClr>
                <a:schemeClr val="tx2"/>
              </a:buClr>
              <a:buFont typeface="+mj-lt"/>
              <a:buAutoNum type="arabicPeriod"/>
            </a:pPr>
            <a:r>
              <a:rPr lang="en-US" dirty="0">
                <a:solidFill>
                  <a:schemeClr val="tx2"/>
                </a:solidFill>
              </a:rPr>
              <a:t>Open door to CEO</a:t>
            </a:r>
          </a:p>
          <a:p>
            <a:pPr marL="800100" lvl="1"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Next two ERP projects NO CEO involvement at all -- disasters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Next ERP project – major shareholder, operational executive AND CFO – went very well but STILL problems with the CEO later</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Various scenarios over many years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Investigated many failed and sub-optimal projects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Arrived at conclusion that CEO Custody was vital</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Project with exceptional CEO Custody created platform for 25% increase in turnover</a:t>
            </a:r>
          </a:p>
        </p:txBody>
      </p:sp>
      <p:sp>
        <p:nvSpPr>
          <p:cNvPr id="2" name="Slide Number Placeholder 1"/>
          <p:cNvSpPr>
            <a:spLocks noGrp="1"/>
          </p:cNvSpPr>
          <p:nvPr>
            <p:ph type="sldNum" sz="quarter" idx="12"/>
          </p:nvPr>
        </p:nvSpPr>
        <p:spPr/>
        <p:txBody>
          <a:bodyPr/>
          <a:lstStyle/>
          <a:p>
            <a:fld id="{89C9D035-6A94-4569-9779-E840D39ECC0D}" type="slidenum">
              <a:rPr lang="en-US" smtClean="0"/>
              <a:pPr/>
              <a:t>19</a:t>
            </a:fld>
            <a:endParaRPr lang="en-US"/>
          </a:p>
        </p:txBody>
      </p:sp>
    </p:spTree>
    <p:extLst>
      <p:ext uri="{BB962C8B-B14F-4D97-AF65-F5344CB8AC3E}">
        <p14:creationId xmlns:p14="http://schemas.microsoft.com/office/powerpoint/2010/main" val="205359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00"/>
                                        <p:tgtEl>
                                          <p:spTgt spid="5">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1000"/>
                                        <p:tgtEl>
                                          <p:spTgt spid="5">
                                            <p:txEl>
                                              <p:pRg st="5" end="5"/>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1000"/>
                                        <p:tgtEl>
                                          <p:spTgt spid="5">
                                            <p:txEl>
                                              <p:pRg st="7" end="7"/>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animEffect transition="in" filter="fade">
                                      <p:cBhvr>
                                        <p:cTn id="31" dur="1000"/>
                                        <p:tgtEl>
                                          <p:spTgt spid="5">
                                            <p:txEl>
                                              <p:pRg st="9" end="9"/>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animEffect transition="in" filter="fade">
                                      <p:cBhvr>
                                        <p:cTn id="35" dur="1000"/>
                                        <p:tgtEl>
                                          <p:spTgt spid="5">
                                            <p:txEl>
                                              <p:pRg st="11" end="11"/>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5">
                                            <p:txEl>
                                              <p:pRg st="13" end="13"/>
                                            </p:txEl>
                                          </p:spTgt>
                                        </p:tgtEl>
                                        <p:attrNameLst>
                                          <p:attrName>style.visibility</p:attrName>
                                        </p:attrNameLst>
                                      </p:cBhvr>
                                      <p:to>
                                        <p:strVal val="visible"/>
                                      </p:to>
                                    </p:set>
                                    <p:animEffect transition="in" filter="fade">
                                      <p:cBhvr>
                                        <p:cTn id="39" dur="1000"/>
                                        <p:tgtEl>
                                          <p:spTgt spid="5">
                                            <p:txEl>
                                              <p:pRg st="13" end="13"/>
                                            </p:txEl>
                                          </p:spTgt>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5">
                                            <p:txEl>
                                              <p:pRg st="15" end="15"/>
                                            </p:txEl>
                                          </p:spTgt>
                                        </p:tgtEl>
                                        <p:attrNameLst>
                                          <p:attrName>style.visibility</p:attrName>
                                        </p:attrNameLst>
                                      </p:cBhvr>
                                      <p:to>
                                        <p:strVal val="visible"/>
                                      </p:to>
                                    </p:set>
                                    <p:animEffect transition="in" filter="fade">
                                      <p:cBhvr>
                                        <p:cTn id="43" dur="1000"/>
                                        <p:tgtEl>
                                          <p:spTgt spid="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lvl="0">
              <a:spcBef>
                <a:spcPct val="0"/>
              </a:spcBef>
              <a:defRPr/>
            </a:pPr>
            <a:r>
              <a:rPr lang="en-US" sz="2400" b="1" dirty="0">
                <a:solidFill>
                  <a:srgbClr val="002060"/>
                </a:solidFill>
                <a:latin typeface="+mj-lt"/>
                <a:ea typeface="+mj-ea"/>
                <a:cs typeface="+mj-cs"/>
              </a:rPr>
              <a:t>Executive </a:t>
            </a:r>
            <a:r>
              <a:rPr lang="en-US" sz="2400" b="1" dirty="0" smtClean="0">
                <a:solidFill>
                  <a:srgbClr val="002060"/>
                </a:solidFill>
                <a:latin typeface="+mj-lt"/>
                <a:ea typeface="+mj-ea"/>
                <a:cs typeface="+mj-cs"/>
              </a:rPr>
              <a:t>Custody -- what </a:t>
            </a:r>
            <a:r>
              <a:rPr lang="en-US" sz="2400" b="1" dirty="0">
                <a:solidFill>
                  <a:srgbClr val="002060"/>
                </a:solidFill>
                <a:latin typeface="+mj-lt"/>
                <a:ea typeface="+mj-ea"/>
                <a:cs typeface="+mj-cs"/>
              </a:rPr>
              <a:t>is it and</a:t>
            </a:r>
          </a:p>
          <a:p>
            <a:pPr lvl="0">
              <a:spcBef>
                <a:spcPct val="0"/>
              </a:spcBef>
              <a:defRPr/>
            </a:pPr>
            <a:r>
              <a:rPr lang="en-US" sz="2400" b="1" dirty="0">
                <a:solidFill>
                  <a:srgbClr val="002060"/>
                </a:solidFill>
                <a:latin typeface="+mj-lt"/>
                <a:ea typeface="+mj-ea"/>
                <a:cs typeface="+mj-cs"/>
              </a:rPr>
              <a:t>how do you get it?</a:t>
            </a:r>
          </a:p>
        </p:txBody>
      </p:sp>
      <p:sp>
        <p:nvSpPr>
          <p:cNvPr id="5" name="TextBox 4"/>
          <p:cNvSpPr txBox="1"/>
          <p:nvPr/>
        </p:nvSpPr>
        <p:spPr>
          <a:xfrm>
            <a:off x="642910" y="1928802"/>
            <a:ext cx="8143932" cy="3970318"/>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Context and definitions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What IS Executive Custody</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What is NOT Executive Custody</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Why the CEO MUST be custodian of strategic change (and therefore ERP) projects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How to support the CEO to make this practical</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Some simple techniques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Summing up</a:t>
            </a: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2</a:t>
            </a:fld>
            <a:endParaRPr lang="en-US"/>
          </a:p>
        </p:txBody>
      </p:sp>
    </p:spTree>
    <p:extLst>
      <p:ext uri="{BB962C8B-B14F-4D97-AF65-F5344CB8AC3E}">
        <p14:creationId xmlns:p14="http://schemas.microsoft.com/office/powerpoint/2010/main" val="26409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1000"/>
                                        <p:tgtEl>
                                          <p:spTgt spid="5">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1000"/>
                                        <p:tgtEl>
                                          <p:spTgt spid="5">
                                            <p:txEl>
                                              <p:pRg st="8" end="8"/>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1000"/>
                                        <p:tgtEl>
                                          <p:spTgt spid="5">
                                            <p:txEl>
                                              <p:pRg st="10" end="10"/>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fade">
                                      <p:cBhvr>
                                        <p:cTn id="31" dur="10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The essence of WHY CEO Custody is NOT NEGOTIABLE</a:t>
            </a:r>
          </a:p>
          <a:p>
            <a:r>
              <a:rPr lang="en-US" sz="2400" b="1" dirty="0" smtClean="0">
                <a:solidFill>
                  <a:srgbClr val="002060"/>
                </a:solidFill>
                <a:latin typeface="Verdana" pitchFamily="34" charset="0"/>
              </a:rPr>
              <a:t>Traditional Governance</a:t>
            </a:r>
            <a:endParaRPr lang="en-US" sz="2400" b="1" dirty="0">
              <a:solidFill>
                <a:srgbClr val="002060"/>
              </a:solidFill>
              <a:latin typeface="Verdana" pitchFamily="34" charset="0"/>
            </a:endParaRPr>
          </a:p>
        </p:txBody>
      </p:sp>
      <p:sp>
        <p:nvSpPr>
          <p:cNvPr id="2" name="Oval 1"/>
          <p:cNvSpPr/>
          <p:nvPr/>
        </p:nvSpPr>
        <p:spPr>
          <a:xfrm>
            <a:off x="899592" y="4221088"/>
            <a:ext cx="1152128"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244108" y="4201929"/>
            <a:ext cx="1152128"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563888" y="4221088"/>
            <a:ext cx="1152128"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860032" y="4221088"/>
            <a:ext cx="1152128"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228184" y="4221088"/>
            <a:ext cx="1152128"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331640" y="5287888"/>
            <a:ext cx="1152128" cy="72008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5836" y="5287888"/>
            <a:ext cx="1152128" cy="72008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165553" y="1556792"/>
            <a:ext cx="1152128" cy="7200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48778" y="4377303"/>
            <a:ext cx="853756" cy="369332"/>
          </a:xfrm>
          <a:prstGeom prst="rect">
            <a:avLst/>
          </a:prstGeom>
          <a:noFill/>
        </p:spPr>
        <p:txBody>
          <a:bodyPr wrap="square" rtlCol="0">
            <a:spAutoFit/>
          </a:bodyPr>
          <a:lstStyle/>
          <a:p>
            <a:pPr algn="ctr"/>
            <a:r>
              <a:rPr lang="en-US" dirty="0" smtClean="0"/>
              <a:t>CFO</a:t>
            </a:r>
            <a:endParaRPr lang="en-US" dirty="0"/>
          </a:p>
        </p:txBody>
      </p:sp>
      <p:sp>
        <p:nvSpPr>
          <p:cNvPr id="15" name="TextBox 14"/>
          <p:cNvSpPr txBox="1"/>
          <p:nvPr/>
        </p:nvSpPr>
        <p:spPr>
          <a:xfrm>
            <a:off x="6361432" y="4372947"/>
            <a:ext cx="853756" cy="369332"/>
          </a:xfrm>
          <a:prstGeom prst="rect">
            <a:avLst/>
          </a:prstGeom>
          <a:noFill/>
        </p:spPr>
        <p:txBody>
          <a:bodyPr wrap="square" rtlCol="0">
            <a:spAutoFit/>
          </a:bodyPr>
          <a:lstStyle/>
          <a:p>
            <a:pPr algn="ctr"/>
            <a:r>
              <a:rPr lang="en-US" dirty="0" smtClean="0"/>
              <a:t>etc</a:t>
            </a:r>
            <a:endParaRPr lang="en-US" dirty="0"/>
          </a:p>
        </p:txBody>
      </p:sp>
      <p:sp>
        <p:nvSpPr>
          <p:cNvPr id="16" name="TextBox 15"/>
          <p:cNvSpPr txBox="1"/>
          <p:nvPr/>
        </p:nvSpPr>
        <p:spPr>
          <a:xfrm>
            <a:off x="4741617" y="4396462"/>
            <a:ext cx="1414559" cy="369332"/>
          </a:xfrm>
          <a:prstGeom prst="rect">
            <a:avLst/>
          </a:prstGeom>
          <a:noFill/>
        </p:spPr>
        <p:txBody>
          <a:bodyPr wrap="square" rtlCol="0">
            <a:spAutoFit/>
          </a:bodyPr>
          <a:lstStyle/>
          <a:p>
            <a:pPr algn="ctr"/>
            <a:r>
              <a:rPr lang="en-US" dirty="0" smtClean="0"/>
              <a:t>Marketing</a:t>
            </a:r>
            <a:endParaRPr lang="en-US" dirty="0"/>
          </a:p>
        </p:txBody>
      </p:sp>
      <p:sp>
        <p:nvSpPr>
          <p:cNvPr id="17" name="TextBox 16"/>
          <p:cNvSpPr txBox="1"/>
          <p:nvPr/>
        </p:nvSpPr>
        <p:spPr>
          <a:xfrm>
            <a:off x="3568347" y="4396462"/>
            <a:ext cx="1147669" cy="369332"/>
          </a:xfrm>
          <a:prstGeom prst="rect">
            <a:avLst/>
          </a:prstGeom>
          <a:noFill/>
        </p:spPr>
        <p:txBody>
          <a:bodyPr wrap="square" rtlCol="0">
            <a:spAutoFit/>
          </a:bodyPr>
          <a:lstStyle/>
          <a:p>
            <a:pPr algn="ctr"/>
            <a:r>
              <a:rPr lang="en-US" dirty="0" err="1" smtClean="0"/>
              <a:t>HR</a:t>
            </a:r>
            <a:r>
              <a:rPr lang="en-US" dirty="0" smtClean="0"/>
              <a:t> Exec</a:t>
            </a:r>
            <a:endParaRPr lang="en-US" dirty="0"/>
          </a:p>
        </p:txBody>
      </p:sp>
      <p:sp>
        <p:nvSpPr>
          <p:cNvPr id="18" name="TextBox 17"/>
          <p:cNvSpPr txBox="1"/>
          <p:nvPr/>
        </p:nvSpPr>
        <p:spPr>
          <a:xfrm>
            <a:off x="2083890" y="4345037"/>
            <a:ext cx="1436946" cy="369332"/>
          </a:xfrm>
          <a:prstGeom prst="rect">
            <a:avLst/>
          </a:prstGeom>
          <a:noFill/>
        </p:spPr>
        <p:txBody>
          <a:bodyPr wrap="square" rtlCol="0">
            <a:spAutoFit/>
          </a:bodyPr>
          <a:lstStyle/>
          <a:p>
            <a:pPr algn="ctr"/>
            <a:r>
              <a:rPr lang="en-US" dirty="0" smtClean="0"/>
              <a:t>Operations</a:t>
            </a:r>
            <a:endParaRPr lang="en-US" dirty="0"/>
          </a:p>
        </p:txBody>
      </p:sp>
      <p:sp>
        <p:nvSpPr>
          <p:cNvPr id="19" name="TextBox 18"/>
          <p:cNvSpPr txBox="1"/>
          <p:nvPr/>
        </p:nvSpPr>
        <p:spPr>
          <a:xfrm>
            <a:off x="1502988" y="5434341"/>
            <a:ext cx="853756" cy="369332"/>
          </a:xfrm>
          <a:prstGeom prst="rect">
            <a:avLst/>
          </a:prstGeom>
          <a:noFill/>
        </p:spPr>
        <p:txBody>
          <a:bodyPr wrap="square" rtlCol="0">
            <a:spAutoFit/>
          </a:bodyPr>
          <a:lstStyle/>
          <a:p>
            <a:pPr algn="ctr"/>
            <a:r>
              <a:rPr lang="en-US" dirty="0" smtClean="0"/>
              <a:t>FM</a:t>
            </a:r>
            <a:endParaRPr lang="en-US" dirty="0"/>
          </a:p>
        </p:txBody>
      </p:sp>
      <p:sp>
        <p:nvSpPr>
          <p:cNvPr id="20" name="TextBox 19"/>
          <p:cNvSpPr txBox="1"/>
          <p:nvPr/>
        </p:nvSpPr>
        <p:spPr>
          <a:xfrm>
            <a:off x="195022" y="5324762"/>
            <a:ext cx="853756" cy="646331"/>
          </a:xfrm>
          <a:prstGeom prst="rect">
            <a:avLst/>
          </a:prstGeom>
          <a:noFill/>
        </p:spPr>
        <p:txBody>
          <a:bodyPr wrap="square" rtlCol="0">
            <a:spAutoFit/>
          </a:bodyPr>
          <a:lstStyle/>
          <a:p>
            <a:pPr algn="ctr"/>
            <a:r>
              <a:rPr lang="en-US" dirty="0" smtClean="0"/>
              <a:t>CIO?!</a:t>
            </a:r>
          </a:p>
          <a:p>
            <a:pPr algn="ctr"/>
            <a:r>
              <a:rPr lang="en-US" dirty="0" smtClean="0"/>
              <a:t>/</a:t>
            </a:r>
            <a:r>
              <a:rPr lang="en-US" dirty="0" err="1" smtClean="0"/>
              <a:t>CFG</a:t>
            </a:r>
            <a:endParaRPr lang="en-US" dirty="0"/>
          </a:p>
        </p:txBody>
      </p:sp>
      <p:cxnSp>
        <p:nvCxnSpPr>
          <p:cNvPr id="21" name="Straight Arrow Connector 20"/>
          <p:cNvCxnSpPr>
            <a:stCxn id="13" idx="3"/>
            <a:endCxn id="2" idx="0"/>
          </p:cNvCxnSpPr>
          <p:nvPr/>
        </p:nvCxnSpPr>
        <p:spPr>
          <a:xfrm flipH="1">
            <a:off x="1475656" y="2171419"/>
            <a:ext cx="2858622" cy="2049669"/>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3" idx="3"/>
            <a:endCxn id="6" idx="0"/>
          </p:cNvCxnSpPr>
          <p:nvPr/>
        </p:nvCxnSpPr>
        <p:spPr>
          <a:xfrm flipH="1">
            <a:off x="2820172" y="2171419"/>
            <a:ext cx="1514106" cy="203051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3" idx="4"/>
          </p:cNvCxnSpPr>
          <p:nvPr/>
        </p:nvCxnSpPr>
        <p:spPr>
          <a:xfrm flipH="1">
            <a:off x="4067944" y="2276872"/>
            <a:ext cx="673673" cy="2068165"/>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3" idx="4"/>
            <a:endCxn id="8" idx="0"/>
          </p:cNvCxnSpPr>
          <p:nvPr/>
        </p:nvCxnSpPr>
        <p:spPr>
          <a:xfrm>
            <a:off x="4741617" y="2276872"/>
            <a:ext cx="694479" cy="194421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3" idx="5"/>
          </p:cNvCxnSpPr>
          <p:nvPr/>
        </p:nvCxnSpPr>
        <p:spPr>
          <a:xfrm>
            <a:off x="5148956" y="2171419"/>
            <a:ext cx="1655292" cy="217361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 idx="3"/>
            <a:endCxn id="12" idx="0"/>
          </p:cNvCxnSpPr>
          <p:nvPr/>
        </p:nvCxnSpPr>
        <p:spPr>
          <a:xfrm flipH="1">
            <a:off x="621900" y="4835715"/>
            <a:ext cx="446417" cy="452173"/>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 idx="5"/>
            <a:endCxn id="11" idx="0"/>
          </p:cNvCxnSpPr>
          <p:nvPr/>
        </p:nvCxnSpPr>
        <p:spPr>
          <a:xfrm>
            <a:off x="1882995" y="4835715"/>
            <a:ext cx="24709" cy="452173"/>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334278" y="1732166"/>
            <a:ext cx="853756" cy="369332"/>
          </a:xfrm>
          <a:prstGeom prst="rect">
            <a:avLst/>
          </a:prstGeom>
          <a:noFill/>
        </p:spPr>
        <p:txBody>
          <a:bodyPr wrap="square" rtlCol="0">
            <a:spAutoFit/>
          </a:bodyPr>
          <a:lstStyle/>
          <a:p>
            <a:pPr algn="ctr"/>
            <a:r>
              <a:rPr lang="en-US" dirty="0" smtClean="0"/>
              <a:t>CEO</a:t>
            </a:r>
            <a:endParaRPr lang="en-US" dirty="0"/>
          </a:p>
        </p:txBody>
      </p:sp>
      <p:sp>
        <p:nvSpPr>
          <p:cNvPr id="291853" name="Rectangle 291852"/>
          <p:cNvSpPr/>
          <p:nvPr/>
        </p:nvSpPr>
        <p:spPr>
          <a:xfrm>
            <a:off x="3797300" y="4941168"/>
            <a:ext cx="536978" cy="541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188034" y="4939254"/>
            <a:ext cx="464086" cy="541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516216" y="4967165"/>
            <a:ext cx="504056" cy="541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323528" y="6007968"/>
            <a:ext cx="576064" cy="54179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619672" y="6007968"/>
            <a:ext cx="624436" cy="54179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550334" y="4947972"/>
            <a:ext cx="581505" cy="1910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Arrow Connector 52"/>
          <p:cNvCxnSpPr/>
          <p:nvPr/>
        </p:nvCxnSpPr>
        <p:spPr>
          <a:xfrm flipV="1">
            <a:off x="845108" y="4922009"/>
            <a:ext cx="486532" cy="365879"/>
          </a:xfrm>
          <a:prstGeom prst="straightConnector1">
            <a:avLst/>
          </a:prstGeom>
          <a:ln w="50800">
            <a:solidFill>
              <a:schemeClr val="accent2">
                <a:lumMod val="7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 idx="7"/>
          </p:cNvCxnSpPr>
          <p:nvPr/>
        </p:nvCxnSpPr>
        <p:spPr>
          <a:xfrm flipV="1">
            <a:off x="1882995" y="2276873"/>
            <a:ext cx="2689005" cy="2049668"/>
          </a:xfrm>
          <a:prstGeom prst="straightConnector1">
            <a:avLst/>
          </a:prstGeom>
          <a:ln w="50800">
            <a:solidFill>
              <a:schemeClr val="accent2">
                <a:lumMod val="75000"/>
              </a:schemeClr>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2782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The essence of WHY CEO Custody is NOT NEGOTIABLE</a:t>
            </a:r>
          </a:p>
          <a:p>
            <a:r>
              <a:rPr lang="en-US" sz="2400" b="1" dirty="0" smtClean="0">
                <a:solidFill>
                  <a:srgbClr val="002060"/>
                </a:solidFill>
                <a:latin typeface="Verdana" pitchFamily="34" charset="0"/>
              </a:rPr>
              <a:t>Recommended Governance</a:t>
            </a:r>
            <a:endParaRPr lang="en-US" sz="2400" b="1" dirty="0">
              <a:solidFill>
                <a:srgbClr val="002060"/>
              </a:solidFill>
              <a:latin typeface="Verdana" pitchFamily="34" charset="0"/>
            </a:endParaRPr>
          </a:p>
        </p:txBody>
      </p:sp>
      <p:sp>
        <p:nvSpPr>
          <p:cNvPr id="2" name="Oval 1"/>
          <p:cNvSpPr/>
          <p:nvPr/>
        </p:nvSpPr>
        <p:spPr>
          <a:xfrm>
            <a:off x="899592" y="4221088"/>
            <a:ext cx="1152128"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244108" y="4201929"/>
            <a:ext cx="1152128"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563888" y="4221088"/>
            <a:ext cx="1152128"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860032" y="4221088"/>
            <a:ext cx="1152128"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228184" y="4221088"/>
            <a:ext cx="1152128"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740352" y="4221088"/>
            <a:ext cx="1152128" cy="72008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331640" y="5287888"/>
            <a:ext cx="1152128" cy="72008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89249" y="4219174"/>
            <a:ext cx="1152128" cy="72008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165553" y="1556792"/>
            <a:ext cx="1152128" cy="7200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48778" y="4377303"/>
            <a:ext cx="853756" cy="369332"/>
          </a:xfrm>
          <a:prstGeom prst="rect">
            <a:avLst/>
          </a:prstGeom>
          <a:noFill/>
        </p:spPr>
        <p:txBody>
          <a:bodyPr wrap="square" rtlCol="0">
            <a:spAutoFit/>
          </a:bodyPr>
          <a:lstStyle/>
          <a:p>
            <a:pPr algn="ctr"/>
            <a:r>
              <a:rPr lang="en-US" dirty="0" smtClean="0"/>
              <a:t>CFO</a:t>
            </a:r>
            <a:endParaRPr lang="en-US" dirty="0"/>
          </a:p>
        </p:txBody>
      </p:sp>
      <p:sp>
        <p:nvSpPr>
          <p:cNvPr id="14" name="TextBox 13"/>
          <p:cNvSpPr txBox="1"/>
          <p:nvPr/>
        </p:nvSpPr>
        <p:spPr>
          <a:xfrm>
            <a:off x="7634925" y="4308630"/>
            <a:ext cx="1362982" cy="1200329"/>
          </a:xfrm>
          <a:prstGeom prst="rect">
            <a:avLst/>
          </a:prstGeom>
          <a:noFill/>
        </p:spPr>
        <p:txBody>
          <a:bodyPr wrap="square" rtlCol="0">
            <a:spAutoFit/>
          </a:bodyPr>
          <a:lstStyle/>
          <a:p>
            <a:pPr algn="ctr"/>
            <a:r>
              <a:rPr lang="en-US" dirty="0" smtClean="0"/>
              <a:t>Strategic Advisor / Solution Architect</a:t>
            </a:r>
            <a:endParaRPr lang="en-US" dirty="0"/>
          </a:p>
        </p:txBody>
      </p:sp>
      <p:sp>
        <p:nvSpPr>
          <p:cNvPr id="15" name="TextBox 14"/>
          <p:cNvSpPr txBox="1"/>
          <p:nvPr/>
        </p:nvSpPr>
        <p:spPr>
          <a:xfrm>
            <a:off x="6361432" y="4372947"/>
            <a:ext cx="853756" cy="369332"/>
          </a:xfrm>
          <a:prstGeom prst="rect">
            <a:avLst/>
          </a:prstGeom>
          <a:noFill/>
        </p:spPr>
        <p:txBody>
          <a:bodyPr wrap="square" rtlCol="0">
            <a:spAutoFit/>
          </a:bodyPr>
          <a:lstStyle/>
          <a:p>
            <a:pPr algn="ctr"/>
            <a:r>
              <a:rPr lang="en-US" dirty="0" smtClean="0"/>
              <a:t>etc</a:t>
            </a:r>
            <a:endParaRPr lang="en-US" dirty="0"/>
          </a:p>
        </p:txBody>
      </p:sp>
      <p:sp>
        <p:nvSpPr>
          <p:cNvPr id="16" name="TextBox 15"/>
          <p:cNvSpPr txBox="1"/>
          <p:nvPr/>
        </p:nvSpPr>
        <p:spPr>
          <a:xfrm>
            <a:off x="4741617" y="4396462"/>
            <a:ext cx="1414559" cy="369332"/>
          </a:xfrm>
          <a:prstGeom prst="rect">
            <a:avLst/>
          </a:prstGeom>
          <a:noFill/>
        </p:spPr>
        <p:txBody>
          <a:bodyPr wrap="square" rtlCol="0">
            <a:spAutoFit/>
          </a:bodyPr>
          <a:lstStyle/>
          <a:p>
            <a:pPr algn="ctr"/>
            <a:r>
              <a:rPr lang="en-US" dirty="0" smtClean="0"/>
              <a:t>Marketing</a:t>
            </a:r>
            <a:endParaRPr lang="en-US" dirty="0"/>
          </a:p>
        </p:txBody>
      </p:sp>
      <p:sp>
        <p:nvSpPr>
          <p:cNvPr id="17" name="TextBox 16"/>
          <p:cNvSpPr txBox="1"/>
          <p:nvPr/>
        </p:nvSpPr>
        <p:spPr>
          <a:xfrm>
            <a:off x="3568347" y="4396462"/>
            <a:ext cx="1147669" cy="369332"/>
          </a:xfrm>
          <a:prstGeom prst="rect">
            <a:avLst/>
          </a:prstGeom>
          <a:noFill/>
        </p:spPr>
        <p:txBody>
          <a:bodyPr wrap="square" rtlCol="0">
            <a:spAutoFit/>
          </a:bodyPr>
          <a:lstStyle/>
          <a:p>
            <a:pPr algn="ctr"/>
            <a:r>
              <a:rPr lang="en-US" dirty="0" err="1" smtClean="0"/>
              <a:t>HR</a:t>
            </a:r>
            <a:r>
              <a:rPr lang="en-US" dirty="0" smtClean="0"/>
              <a:t> Exec</a:t>
            </a:r>
            <a:endParaRPr lang="en-US" dirty="0"/>
          </a:p>
        </p:txBody>
      </p:sp>
      <p:sp>
        <p:nvSpPr>
          <p:cNvPr id="18" name="TextBox 17"/>
          <p:cNvSpPr txBox="1"/>
          <p:nvPr/>
        </p:nvSpPr>
        <p:spPr>
          <a:xfrm>
            <a:off x="2083890" y="4345037"/>
            <a:ext cx="1436946" cy="369332"/>
          </a:xfrm>
          <a:prstGeom prst="rect">
            <a:avLst/>
          </a:prstGeom>
          <a:noFill/>
        </p:spPr>
        <p:txBody>
          <a:bodyPr wrap="square" rtlCol="0">
            <a:spAutoFit/>
          </a:bodyPr>
          <a:lstStyle/>
          <a:p>
            <a:pPr algn="ctr"/>
            <a:r>
              <a:rPr lang="en-US" dirty="0" smtClean="0"/>
              <a:t>Operations</a:t>
            </a:r>
            <a:endParaRPr lang="en-US" dirty="0"/>
          </a:p>
        </p:txBody>
      </p:sp>
      <p:sp>
        <p:nvSpPr>
          <p:cNvPr id="19" name="TextBox 18"/>
          <p:cNvSpPr txBox="1"/>
          <p:nvPr/>
        </p:nvSpPr>
        <p:spPr>
          <a:xfrm>
            <a:off x="1502988" y="5434341"/>
            <a:ext cx="853756" cy="369332"/>
          </a:xfrm>
          <a:prstGeom prst="rect">
            <a:avLst/>
          </a:prstGeom>
          <a:noFill/>
        </p:spPr>
        <p:txBody>
          <a:bodyPr wrap="square" rtlCol="0">
            <a:spAutoFit/>
          </a:bodyPr>
          <a:lstStyle/>
          <a:p>
            <a:pPr algn="ctr"/>
            <a:r>
              <a:rPr lang="en-US" dirty="0" smtClean="0"/>
              <a:t>FM</a:t>
            </a:r>
            <a:endParaRPr lang="en-US" dirty="0"/>
          </a:p>
        </p:txBody>
      </p:sp>
      <p:sp>
        <p:nvSpPr>
          <p:cNvPr id="20" name="TextBox 19"/>
          <p:cNvSpPr txBox="1"/>
          <p:nvPr/>
        </p:nvSpPr>
        <p:spPr>
          <a:xfrm>
            <a:off x="-103350" y="4365828"/>
            <a:ext cx="853756" cy="369332"/>
          </a:xfrm>
          <a:prstGeom prst="rect">
            <a:avLst/>
          </a:prstGeom>
          <a:noFill/>
        </p:spPr>
        <p:txBody>
          <a:bodyPr wrap="square" rtlCol="0">
            <a:spAutoFit/>
          </a:bodyPr>
          <a:lstStyle/>
          <a:p>
            <a:pPr algn="ctr"/>
            <a:r>
              <a:rPr lang="en-US" dirty="0" smtClean="0"/>
              <a:t>CIO</a:t>
            </a:r>
            <a:endParaRPr lang="en-US" dirty="0"/>
          </a:p>
        </p:txBody>
      </p:sp>
      <p:cxnSp>
        <p:nvCxnSpPr>
          <p:cNvPr id="21" name="Straight Arrow Connector 20"/>
          <p:cNvCxnSpPr>
            <a:stCxn id="13" idx="3"/>
            <a:endCxn id="2" idx="0"/>
          </p:cNvCxnSpPr>
          <p:nvPr/>
        </p:nvCxnSpPr>
        <p:spPr>
          <a:xfrm flipH="1">
            <a:off x="1475656" y="2171419"/>
            <a:ext cx="2858622" cy="2049669"/>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3" idx="3"/>
            <a:endCxn id="6" idx="0"/>
          </p:cNvCxnSpPr>
          <p:nvPr/>
        </p:nvCxnSpPr>
        <p:spPr>
          <a:xfrm flipH="1">
            <a:off x="2820172" y="2171419"/>
            <a:ext cx="1514106" cy="203051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3" idx="4"/>
          </p:cNvCxnSpPr>
          <p:nvPr/>
        </p:nvCxnSpPr>
        <p:spPr>
          <a:xfrm flipH="1">
            <a:off x="4067944" y="2276872"/>
            <a:ext cx="673673" cy="2068165"/>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3" idx="4"/>
            <a:endCxn id="8" idx="0"/>
          </p:cNvCxnSpPr>
          <p:nvPr/>
        </p:nvCxnSpPr>
        <p:spPr>
          <a:xfrm>
            <a:off x="4741617" y="2276872"/>
            <a:ext cx="694479" cy="194421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3" idx="5"/>
          </p:cNvCxnSpPr>
          <p:nvPr/>
        </p:nvCxnSpPr>
        <p:spPr>
          <a:xfrm>
            <a:off x="5148956" y="2171419"/>
            <a:ext cx="1655292" cy="217361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3" idx="5"/>
            <a:endCxn id="10" idx="0"/>
          </p:cNvCxnSpPr>
          <p:nvPr/>
        </p:nvCxnSpPr>
        <p:spPr>
          <a:xfrm>
            <a:off x="5148956" y="2171419"/>
            <a:ext cx="3167460" cy="2049669"/>
          </a:xfrm>
          <a:prstGeom prst="straightConnector1">
            <a:avLst/>
          </a:prstGeom>
          <a:ln w="50800">
            <a:solidFill>
              <a:srgbClr val="00B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12" idx="0"/>
          </p:cNvCxnSpPr>
          <p:nvPr/>
        </p:nvCxnSpPr>
        <p:spPr>
          <a:xfrm flipH="1">
            <a:off x="286815" y="2171419"/>
            <a:ext cx="4047463" cy="2047755"/>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 idx="5"/>
            <a:endCxn id="11" idx="0"/>
          </p:cNvCxnSpPr>
          <p:nvPr/>
        </p:nvCxnSpPr>
        <p:spPr>
          <a:xfrm>
            <a:off x="1882995" y="4835715"/>
            <a:ext cx="24709" cy="452173"/>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91852" name="Straight Arrow Connector 291851"/>
          <p:cNvCxnSpPr/>
          <p:nvPr/>
        </p:nvCxnSpPr>
        <p:spPr>
          <a:xfrm flipH="1" flipV="1">
            <a:off x="310659" y="4947972"/>
            <a:ext cx="242487" cy="758185"/>
          </a:xfrm>
          <a:prstGeom prst="straightConnector1">
            <a:avLst/>
          </a:prstGeom>
          <a:ln w="1016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334278" y="1732166"/>
            <a:ext cx="853756" cy="369332"/>
          </a:xfrm>
          <a:prstGeom prst="rect">
            <a:avLst/>
          </a:prstGeom>
          <a:noFill/>
        </p:spPr>
        <p:txBody>
          <a:bodyPr wrap="square" rtlCol="0">
            <a:spAutoFit/>
          </a:bodyPr>
          <a:lstStyle/>
          <a:p>
            <a:pPr algn="ctr"/>
            <a:r>
              <a:rPr lang="en-US" dirty="0" smtClean="0"/>
              <a:t>CEO</a:t>
            </a:r>
            <a:endParaRPr lang="en-US" dirty="0"/>
          </a:p>
        </p:txBody>
      </p:sp>
      <p:sp>
        <p:nvSpPr>
          <p:cNvPr id="291853" name="Rectangle 291852"/>
          <p:cNvSpPr/>
          <p:nvPr/>
        </p:nvSpPr>
        <p:spPr>
          <a:xfrm>
            <a:off x="3797300" y="4941168"/>
            <a:ext cx="536978" cy="541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188034" y="4939254"/>
            <a:ext cx="464086" cy="541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516216" y="4967165"/>
            <a:ext cx="504056" cy="541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1217" y="4939254"/>
            <a:ext cx="576064" cy="54179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619672" y="6007968"/>
            <a:ext cx="624436" cy="54179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550334" y="4947972"/>
            <a:ext cx="581505" cy="1910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p:nvPr/>
        </p:nvCxnSpPr>
        <p:spPr>
          <a:xfrm flipV="1">
            <a:off x="626176" y="2276872"/>
            <a:ext cx="3873816" cy="1996942"/>
          </a:xfrm>
          <a:prstGeom prst="straightConnector1">
            <a:avLst/>
          </a:prstGeom>
          <a:ln w="50800">
            <a:solidFill>
              <a:schemeClr val="accent2">
                <a:lumMod val="75000"/>
              </a:schemeClr>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5259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605544481"/>
              </p:ext>
            </p:extLst>
          </p:nvPr>
        </p:nvGraphicFramePr>
        <p:xfrm>
          <a:off x="0" y="1143000"/>
          <a:ext cx="9001125" cy="5715000"/>
        </p:xfrm>
        <a:graphic>
          <a:graphicData uri="http://schemas.openxmlformats.org/drawingml/2006/chart">
            <c:chart xmlns:c="http://schemas.openxmlformats.org/drawingml/2006/chart" xmlns:r="http://schemas.openxmlformats.org/officeDocument/2006/relationships" r:id="rId3"/>
          </a:graphicData>
        </a:graphic>
      </p:graphicFrame>
      <p:sp>
        <p:nvSpPr>
          <p:cNvPr id="41987"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Factors </a:t>
            </a:r>
            <a:r>
              <a:rPr lang="en-US" sz="2400" b="1" dirty="0">
                <a:solidFill>
                  <a:srgbClr val="002060"/>
                </a:solidFill>
                <a:latin typeface="Verdana" pitchFamily="34" charset="0"/>
              </a:rPr>
              <a:t>causing </a:t>
            </a:r>
            <a:r>
              <a:rPr lang="en-US" sz="2400" b="1" dirty="0" err="1">
                <a:solidFill>
                  <a:srgbClr val="002060"/>
                </a:solidFill>
                <a:latin typeface="Verdana" pitchFamily="34" charset="0"/>
              </a:rPr>
              <a:t>ERP</a:t>
            </a:r>
            <a:r>
              <a:rPr lang="en-US" sz="2400" b="1" dirty="0">
                <a:solidFill>
                  <a:srgbClr val="002060"/>
                </a:solidFill>
                <a:latin typeface="Verdana" pitchFamily="34" charset="0"/>
              </a:rPr>
              <a:t> failure</a:t>
            </a:r>
          </a:p>
          <a:p>
            <a:endParaRPr lang="en-US" sz="2400" b="1" dirty="0">
              <a:solidFill>
                <a:srgbClr val="002060"/>
              </a:solidFill>
              <a:latin typeface="Verdana" pitchFamily="34" charset="0"/>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22</a:t>
            </a:fld>
            <a:endParaRPr lang="en-US"/>
          </a:p>
        </p:txBody>
      </p:sp>
    </p:spTree>
    <p:extLst>
      <p:ext uri="{BB962C8B-B14F-4D97-AF65-F5344CB8AC3E}">
        <p14:creationId xmlns:p14="http://schemas.microsoft.com/office/powerpoint/2010/main" val="283044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Chart 2"/>
          <p:cNvGraphicFramePr>
            <a:graphicFrameLocks/>
          </p:cNvGraphicFramePr>
          <p:nvPr>
            <p:extLst>
              <p:ext uri="{D42A27DB-BD31-4B8C-83A1-F6EECF244321}">
                <p14:modId xmlns:p14="http://schemas.microsoft.com/office/powerpoint/2010/main" val="209018616"/>
              </p:ext>
            </p:extLst>
          </p:nvPr>
        </p:nvGraphicFramePr>
        <p:xfrm>
          <a:off x="136300" y="1444856"/>
          <a:ext cx="8991600" cy="5301208"/>
        </p:xfrm>
        <a:graphic>
          <a:graphicData uri="http://schemas.openxmlformats.org/presentationml/2006/ole">
            <mc:AlternateContent xmlns:mc="http://schemas.openxmlformats.org/markup-compatibility/2006">
              <mc:Choice xmlns:v="urn:schemas-microsoft-com:vml" Requires="v">
                <p:oleObj spid="_x0000_s310297" name="Worksheet" r:id="rId5" imgW="8991661" imgH="5514929" progId="Excel.Sheet.8">
                  <p:embed/>
                </p:oleObj>
              </mc:Choice>
              <mc:Fallback>
                <p:oleObj name="Worksheet" r:id="rId5" imgW="8991661" imgH="5514929"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300" y="1444856"/>
                        <a:ext cx="8991600" cy="53012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0419"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a:solidFill>
                  <a:srgbClr val="002060"/>
                </a:solidFill>
                <a:latin typeface="Verdana" pitchFamily="34" charset="0"/>
              </a:rPr>
              <a:t>Factors for </a:t>
            </a:r>
            <a:r>
              <a:rPr lang="en-US" sz="2400" b="1" dirty="0" err="1">
                <a:solidFill>
                  <a:srgbClr val="002060"/>
                </a:solidFill>
                <a:latin typeface="Verdana" pitchFamily="34" charset="0"/>
              </a:rPr>
              <a:t>ERP</a:t>
            </a:r>
            <a:r>
              <a:rPr lang="en-US" sz="2400" b="1" dirty="0">
                <a:solidFill>
                  <a:srgbClr val="002060"/>
                </a:solidFill>
                <a:latin typeface="Verdana" pitchFamily="34" charset="0"/>
              </a:rPr>
              <a:t> reimplementation success</a:t>
            </a:r>
          </a:p>
        </p:txBody>
      </p:sp>
      <p:sp>
        <p:nvSpPr>
          <p:cNvPr id="7" name="Oval 6"/>
          <p:cNvSpPr/>
          <p:nvPr/>
        </p:nvSpPr>
        <p:spPr>
          <a:xfrm>
            <a:off x="4382800" y="1484784"/>
            <a:ext cx="4714876" cy="25202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89C9D035-6A94-4569-9779-E840D39ECC0D}" type="slidenum">
              <a:rPr lang="en-US" smtClean="0"/>
              <a:pPr/>
              <a:t>23</a:t>
            </a:fld>
            <a:endParaRPr lang="en-US"/>
          </a:p>
        </p:txBody>
      </p:sp>
    </p:spTree>
    <p:extLst>
      <p:ext uri="{BB962C8B-B14F-4D97-AF65-F5344CB8AC3E}">
        <p14:creationId xmlns:p14="http://schemas.microsoft.com/office/powerpoint/2010/main" val="426985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fade">
                                      <p:cBhvr>
                                        <p:cTn id="7" dur="2000"/>
                                        <p:tgtEl>
                                          <p:spTgt spid="6041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3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_000006680719Small.jpg"/>
          <p:cNvPicPr>
            <a:picLocks noChangeAspect="1"/>
          </p:cNvPicPr>
          <p:nvPr/>
        </p:nvPicPr>
        <p:blipFill>
          <a:blip r:embed="rId3" cstate="print"/>
          <a:stretch>
            <a:fillRect/>
          </a:stretch>
        </p:blipFill>
        <p:spPr>
          <a:xfrm>
            <a:off x="-16789" y="1428737"/>
            <a:ext cx="9160789" cy="5429264"/>
          </a:xfrm>
          <a:prstGeom prst="rect">
            <a:avLst/>
          </a:prstGeom>
        </p:spPr>
      </p:pic>
      <p:sp>
        <p:nvSpPr>
          <p:cNvPr id="7"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The value of technology is determined by the person using the technology</a:t>
            </a:r>
            <a:endParaRPr lang="en-US" sz="2400" b="1" dirty="0">
              <a:solidFill>
                <a:schemeClr val="tx2"/>
              </a:solidFill>
            </a:endParaRPr>
          </a:p>
        </p:txBody>
      </p:sp>
      <p:pic>
        <p:nvPicPr>
          <p:cNvPr id="11266" name="Picture 2"/>
          <p:cNvPicPr>
            <a:picLocks noChangeAspect="1" noChangeArrowheads="1"/>
          </p:cNvPicPr>
          <p:nvPr/>
        </p:nvPicPr>
        <p:blipFill>
          <a:blip r:embed="rId4" cstate="print"/>
          <a:srcRect/>
          <a:stretch>
            <a:fillRect/>
          </a:stretch>
        </p:blipFill>
        <p:spPr bwMode="auto">
          <a:xfrm>
            <a:off x="0" y="4429133"/>
            <a:ext cx="4258544" cy="2428868"/>
          </a:xfrm>
          <a:prstGeom prst="rect">
            <a:avLst/>
          </a:prstGeom>
          <a:noFill/>
          <a:ln w="9525">
            <a:noFill/>
            <a:miter lim="800000"/>
            <a:headEnd/>
            <a:tailEnd/>
          </a:ln>
        </p:spPr>
      </p:pic>
    </p:spTree>
    <p:extLst>
      <p:ext uri="{BB962C8B-B14F-4D97-AF65-F5344CB8AC3E}">
        <p14:creationId xmlns:p14="http://schemas.microsoft.com/office/powerpoint/2010/main" val="23122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266"/>
                                        </p:tgtEl>
                                        <p:attrNameLst>
                                          <p:attrName>style.visibility</p:attrName>
                                        </p:attrNameLst>
                                      </p:cBhvr>
                                      <p:to>
                                        <p:strVal val="visible"/>
                                      </p:to>
                                    </p:set>
                                    <p:animEffect transition="in" filter="fade">
                                      <p:cBhvr>
                                        <p:cTn id="11"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1" y="1457400"/>
            <a:ext cx="9126738"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The problem of different perspectives</a:t>
            </a:r>
          </a:p>
          <a:p>
            <a:r>
              <a:rPr lang="en-US" sz="2400" b="1" dirty="0" smtClean="0">
                <a:solidFill>
                  <a:srgbClr val="002060"/>
                </a:solidFill>
                <a:latin typeface="Verdana" pitchFamily="34" charset="0"/>
              </a:rPr>
              <a:t>BUT the CEO owns the helicopter view</a:t>
            </a:r>
            <a:endParaRPr lang="en-US" sz="2400" b="1" dirty="0">
              <a:solidFill>
                <a:srgbClr val="002060"/>
              </a:solidFill>
              <a:latin typeface="Verdana" pitchFamily="34" charset="0"/>
            </a:endParaRPr>
          </a:p>
        </p:txBody>
      </p:sp>
      <p:sp>
        <p:nvSpPr>
          <p:cNvPr id="3" name="Rectangle 2"/>
          <p:cNvSpPr/>
          <p:nvPr/>
        </p:nvSpPr>
        <p:spPr>
          <a:xfrm>
            <a:off x="0" y="1457400"/>
            <a:ext cx="323528" cy="4851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3528" y="5805264"/>
            <a:ext cx="5184576"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11560" y="2060848"/>
            <a:ext cx="1512168" cy="1584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392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3890"/>
                                        </p:tgtEl>
                                        <p:attrNameLst>
                                          <p:attrName>style.visibility</p:attrName>
                                        </p:attrNameLst>
                                      </p:cBhvr>
                                      <p:to>
                                        <p:strVal val="visible"/>
                                      </p:to>
                                    </p:set>
                                    <p:animEffect transition="in" filter="fade">
                                      <p:cBhvr>
                                        <p:cTn id="7" dur="2000"/>
                                        <p:tgtEl>
                                          <p:spTgt spid="293890"/>
                                        </p:tgtEl>
                                      </p:cBhvr>
                                    </p:animEffect>
                                  </p:childTnLst>
                                </p:cTn>
                              </p:par>
                            </p:childTnLst>
                          </p:cTn>
                        </p:par>
                        <p:par>
                          <p:cTn id="8" fill="hold">
                            <p:stCondLst>
                              <p:cond delay="2000"/>
                            </p:stCondLst>
                            <p:childTnLst>
                              <p:par>
                                <p:cTn id="9" presetID="10" presetClass="exit" presetSubtype="0" fill="hold" grpId="0" nodeType="afterEffect">
                                  <p:stCondLst>
                                    <p:cond delay="0"/>
                                  </p:stCondLst>
                                  <p:childTnLst>
                                    <p:animEffect transition="out" filter="fade">
                                      <p:cBhvr>
                                        <p:cTn id="10" dur="5000"/>
                                        <p:tgtEl>
                                          <p:spTgt spid="6"/>
                                        </p:tgtEl>
                                      </p:cBhvr>
                                    </p:animEffect>
                                    <p:set>
                                      <p:cBhvr>
                                        <p:cTn id="11" dur="1" fill="hold">
                                          <p:stCondLst>
                                            <p:cond delay="4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16832"/>
            <a:ext cx="9130123"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The problem of different perspectives</a:t>
            </a:r>
            <a:endParaRPr lang="en-US" sz="2400" b="1" dirty="0">
              <a:solidFill>
                <a:srgbClr val="002060"/>
              </a:solidFill>
              <a:latin typeface="Verdana" pitchFamily="34" charset="0"/>
            </a:endParaRPr>
          </a:p>
        </p:txBody>
      </p:sp>
      <p:sp>
        <p:nvSpPr>
          <p:cNvPr id="2" name="Oval 1"/>
          <p:cNvSpPr/>
          <p:nvPr/>
        </p:nvSpPr>
        <p:spPr>
          <a:xfrm>
            <a:off x="4499992" y="3645024"/>
            <a:ext cx="288032" cy="28803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228184" y="3645024"/>
            <a:ext cx="288032" cy="28803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524328" y="2996952"/>
            <a:ext cx="288032" cy="28803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884368" y="2996952"/>
            <a:ext cx="288032" cy="28803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43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4131"/>
                                        </p:tgtEl>
                                        <p:attrNameLst>
                                          <p:attrName>style.visibility</p:attrName>
                                        </p:attrNameLst>
                                      </p:cBhvr>
                                      <p:to>
                                        <p:strVal val="visible"/>
                                      </p:to>
                                    </p:set>
                                    <p:animEffect transition="in" filter="fade">
                                      <p:cBhvr>
                                        <p:cTn id="7" dur="2000"/>
                                        <p:tgtEl>
                                          <p:spTgt spid="304131"/>
                                        </p:tgtEl>
                                      </p:cBhvr>
                                    </p:animEffect>
                                  </p:childTnLst>
                                </p:cTn>
                              </p:par>
                            </p:childTnLst>
                          </p:cTn>
                        </p:par>
                        <p:par>
                          <p:cTn id="8" fill="hold">
                            <p:stCondLst>
                              <p:cond delay="2000"/>
                            </p:stCondLst>
                            <p:childTnLst>
                              <p:par>
                                <p:cTn id="9" presetID="2" presetClass="entr" presetSubtype="3"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2500"/>
                            </p:stCondLst>
                            <p:childTnLst>
                              <p:par>
                                <p:cTn id="14" presetID="2" presetClass="entr" presetSubtype="3"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0-#ppt_h/2"/>
                                          </p:val>
                                        </p:tav>
                                        <p:tav tm="100000">
                                          <p:val>
                                            <p:strVal val="#ppt_y"/>
                                          </p:val>
                                        </p:tav>
                                      </p:tavLst>
                                    </p:anim>
                                  </p:childTnLst>
                                </p:cTn>
                              </p:par>
                            </p:childTnLst>
                          </p:cTn>
                        </p:par>
                        <p:par>
                          <p:cTn id="18" fill="hold">
                            <p:stCondLst>
                              <p:cond delay="3000"/>
                            </p:stCondLst>
                            <p:childTnLst>
                              <p:par>
                                <p:cTn id="19" presetID="2" presetClass="entr" presetSubtype="3"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childTnLst>
                          </p:cTn>
                        </p:par>
                        <p:par>
                          <p:cTn id="23" fill="hold">
                            <p:stCondLst>
                              <p:cond delay="3500"/>
                            </p:stCondLst>
                            <p:childTnLst>
                              <p:par>
                                <p:cTn id="24" presetID="2" presetClass="entr" presetSubtype="3"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Developing a robust strategic design</a:t>
            </a:r>
            <a:endParaRPr lang="en-US" sz="2400" b="1" dirty="0">
              <a:solidFill>
                <a:srgbClr val="002060"/>
              </a:solidFill>
              <a:latin typeface="Verdana" pitchFamily="34" charset="0"/>
            </a:endParaRPr>
          </a:p>
        </p:txBody>
      </p:sp>
      <p:pic>
        <p:nvPicPr>
          <p:cNvPr id="305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 y="1484784"/>
            <a:ext cx="9096375" cy="537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744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5154"/>
                                        </p:tgtEl>
                                        <p:attrNameLst>
                                          <p:attrName>style.visibility</p:attrName>
                                        </p:attrNameLst>
                                      </p:cBhvr>
                                      <p:to>
                                        <p:strVal val="visible"/>
                                      </p:to>
                                    </p:set>
                                    <p:animEffect transition="in" filter="fade">
                                      <p:cBhvr>
                                        <p:cTn id="7" dur="2000"/>
                                        <p:tgtEl>
                                          <p:spTgt spid="305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The critical human foundation</a:t>
            </a:r>
          </a:p>
          <a:p>
            <a:r>
              <a:rPr lang="en-US" sz="2400" b="1" dirty="0" smtClean="0">
                <a:solidFill>
                  <a:srgbClr val="002060"/>
                </a:solidFill>
                <a:latin typeface="Verdana" pitchFamily="34" charset="0"/>
              </a:rPr>
              <a:t>The CEO owns the integrated view</a:t>
            </a:r>
            <a:endParaRPr lang="en-US" sz="2400" b="1" dirty="0">
              <a:solidFill>
                <a:srgbClr val="002060"/>
              </a:solidFill>
              <a:latin typeface="Verdana" pitchFamily="34" charset="0"/>
            </a:endParaRPr>
          </a:p>
        </p:txBody>
      </p:sp>
      <p:pic>
        <p:nvPicPr>
          <p:cNvPr id="311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44824"/>
            <a:ext cx="8839200"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553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1298"/>
                                        </p:tgtEl>
                                        <p:attrNameLst>
                                          <p:attrName>style.visibility</p:attrName>
                                        </p:attrNameLst>
                                      </p:cBhvr>
                                      <p:to>
                                        <p:strVal val="visible"/>
                                      </p:to>
                                    </p:set>
                                    <p:animEffect transition="in" filter="fade">
                                      <p:cBhvr>
                                        <p:cTn id="7" dur="2000"/>
                                        <p:tgtEl>
                                          <p:spTgt spid="311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 components of achieving Executive Custody</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29</a:t>
            </a:fld>
            <a:endParaRPr lang="en-US"/>
          </a:p>
        </p:txBody>
      </p:sp>
      <p:sp>
        <p:nvSpPr>
          <p:cNvPr id="4" name="TextBox 3"/>
          <p:cNvSpPr txBox="1"/>
          <p:nvPr/>
        </p:nvSpPr>
        <p:spPr>
          <a:xfrm>
            <a:off x="3059832" y="2066865"/>
            <a:ext cx="5112568" cy="2031325"/>
          </a:xfrm>
          <a:prstGeom prst="rect">
            <a:avLst/>
          </a:prstGeom>
          <a:noFill/>
        </p:spPr>
        <p:txBody>
          <a:bodyPr wrap="square" rtlCol="0">
            <a:spAutoFit/>
          </a:bodyPr>
          <a:lstStyle/>
          <a:p>
            <a:r>
              <a:rPr lang="en-US" dirty="0" smtClean="0"/>
              <a:t>Engagement        -- 30%</a:t>
            </a:r>
          </a:p>
          <a:p>
            <a:endParaRPr lang="en-US" dirty="0"/>
          </a:p>
          <a:p>
            <a:r>
              <a:rPr lang="en-US" dirty="0" smtClean="0"/>
              <a:t>Leadership          -- 50%</a:t>
            </a:r>
          </a:p>
          <a:p>
            <a:endParaRPr lang="en-US" dirty="0"/>
          </a:p>
          <a:p>
            <a:r>
              <a:rPr lang="en-US" dirty="0" smtClean="0"/>
              <a:t>Prove it works      --  5%</a:t>
            </a:r>
          </a:p>
          <a:p>
            <a:endParaRPr lang="en-US" dirty="0"/>
          </a:p>
          <a:p>
            <a:r>
              <a:rPr lang="en-US" dirty="0" smtClean="0"/>
              <a:t>Make it work        -- 15%</a:t>
            </a:r>
            <a:endParaRPr lang="en-US" dirty="0"/>
          </a:p>
        </p:txBody>
      </p:sp>
    </p:spTree>
    <p:extLst>
      <p:ext uri="{BB962C8B-B14F-4D97-AF65-F5344CB8AC3E}">
        <p14:creationId xmlns:p14="http://schemas.microsoft.com/office/powerpoint/2010/main" val="132167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1000"/>
                                        <p:tgtEl>
                                          <p:spTgt spid="4">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1000"/>
                                        <p:tgtEl>
                                          <p:spTgt spid="4">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lvl="0">
              <a:spcBef>
                <a:spcPct val="0"/>
              </a:spcBef>
              <a:defRPr/>
            </a:pPr>
            <a:r>
              <a:rPr lang="en-US" sz="2400" b="1" dirty="0">
                <a:solidFill>
                  <a:srgbClr val="002060"/>
                </a:solidFill>
                <a:latin typeface="+mj-lt"/>
                <a:ea typeface="+mj-ea"/>
                <a:cs typeface="+mj-cs"/>
              </a:rPr>
              <a:t>Executive </a:t>
            </a:r>
            <a:r>
              <a:rPr lang="en-US" sz="2400" b="1" dirty="0" smtClean="0">
                <a:solidFill>
                  <a:srgbClr val="002060"/>
                </a:solidFill>
                <a:latin typeface="+mj-lt"/>
                <a:ea typeface="+mj-ea"/>
                <a:cs typeface="+mj-cs"/>
              </a:rPr>
              <a:t>Custody -- what </a:t>
            </a:r>
            <a:r>
              <a:rPr lang="en-US" sz="2400" b="1" dirty="0">
                <a:solidFill>
                  <a:srgbClr val="002060"/>
                </a:solidFill>
                <a:latin typeface="+mj-lt"/>
                <a:ea typeface="+mj-ea"/>
                <a:cs typeface="+mj-cs"/>
              </a:rPr>
              <a:t>is it and</a:t>
            </a:r>
          </a:p>
          <a:p>
            <a:pPr lvl="0">
              <a:spcBef>
                <a:spcPct val="0"/>
              </a:spcBef>
              <a:defRPr/>
            </a:pPr>
            <a:r>
              <a:rPr lang="en-US" sz="2400" b="1" dirty="0">
                <a:solidFill>
                  <a:srgbClr val="002060"/>
                </a:solidFill>
                <a:latin typeface="+mj-lt"/>
                <a:ea typeface="+mj-ea"/>
                <a:cs typeface="+mj-cs"/>
              </a:rPr>
              <a:t>how do you get it?</a:t>
            </a:r>
          </a:p>
        </p:txBody>
      </p:sp>
      <p:sp>
        <p:nvSpPr>
          <p:cNvPr id="5" name="TextBox 4"/>
          <p:cNvSpPr txBox="1"/>
          <p:nvPr/>
        </p:nvSpPr>
        <p:spPr>
          <a:xfrm>
            <a:off x="642910" y="1928802"/>
            <a:ext cx="8143932" cy="369332"/>
          </a:xfrm>
          <a:prstGeom prst="rect">
            <a:avLst/>
          </a:prstGeom>
          <a:noFill/>
        </p:spPr>
        <p:txBody>
          <a:bodyPr wrap="square" rtlCol="0">
            <a:spAutoFit/>
          </a:bodyPr>
          <a:lstStyle/>
          <a:p>
            <a:pPr marL="342900" indent="-342900">
              <a:buClr>
                <a:schemeClr val="tx2"/>
              </a:buClr>
              <a:buFont typeface="+mj-lt"/>
              <a:buAutoNum type="arabicPeriod"/>
            </a:pPr>
            <a:r>
              <a:rPr lang="en-US" b="1" dirty="0" smtClean="0">
                <a:solidFill>
                  <a:schemeClr val="tx2"/>
                </a:solidFill>
              </a:rPr>
              <a:t>Context and definitions</a:t>
            </a:r>
          </a:p>
        </p:txBody>
      </p:sp>
      <p:sp>
        <p:nvSpPr>
          <p:cNvPr id="2" name="Slide Number Placeholder 1"/>
          <p:cNvSpPr>
            <a:spLocks noGrp="1"/>
          </p:cNvSpPr>
          <p:nvPr>
            <p:ph type="sldNum" sz="quarter" idx="12"/>
          </p:nvPr>
        </p:nvSpPr>
        <p:spPr/>
        <p:txBody>
          <a:bodyPr/>
          <a:lstStyle/>
          <a:p>
            <a:fld id="{89C9D035-6A94-4569-9779-E840D39ECC0D}" type="slidenum">
              <a:rPr lang="en-US" smtClean="0"/>
              <a:pPr/>
              <a:t>3</a:t>
            </a:fld>
            <a:endParaRPr lang="en-US"/>
          </a:p>
        </p:txBody>
      </p:sp>
    </p:spTree>
    <p:extLst>
      <p:ext uri="{BB962C8B-B14F-4D97-AF65-F5344CB8AC3E}">
        <p14:creationId xmlns:p14="http://schemas.microsoft.com/office/powerpoint/2010/main" val="83784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Leadership = enthusiasm through appreciation and encouragement</a:t>
            </a:r>
            <a:endParaRPr lang="en-US" sz="2400" b="1" dirty="0">
              <a:solidFill>
                <a:srgbClr val="002060"/>
              </a:solidFill>
              <a:latin typeface="Verdana" pitchFamily="34" charset="0"/>
            </a:endParaRPr>
          </a:p>
        </p:txBody>
      </p:sp>
      <p:pic>
        <p:nvPicPr>
          <p:cNvPr id="308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584246"/>
            <a:ext cx="6505575"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645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8226"/>
                                        </p:tgtEl>
                                        <p:attrNameLst>
                                          <p:attrName>style.visibility</p:attrName>
                                        </p:attrNameLst>
                                      </p:cBhvr>
                                      <p:to>
                                        <p:strVal val="visible"/>
                                      </p:to>
                                    </p:set>
                                    <p:animEffect transition="in" filter="fade">
                                      <p:cBhvr>
                                        <p:cTn id="7" dur="2000"/>
                                        <p:tgtEl>
                                          <p:spTgt spid="308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great opportunity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err="1" smtClean="0">
                <a:ln>
                  <a:noFill/>
                </a:ln>
                <a:solidFill>
                  <a:srgbClr val="002060"/>
                </a:solidFill>
                <a:effectLst/>
                <a:uLnTx/>
                <a:uFillTx/>
                <a:latin typeface="+mj-lt"/>
                <a:ea typeface="+mj-ea"/>
                <a:cs typeface="+mj-cs"/>
              </a:rPr>
              <a:t>ERP</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 can and should add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31</a:t>
            </a:fld>
            <a:endParaRPr lang="en-US"/>
          </a:p>
        </p:txBody>
      </p:sp>
      <p:pic>
        <p:nvPicPr>
          <p:cNvPr id="286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9" y="-13062"/>
            <a:ext cx="9159367" cy="687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100392" y="6021288"/>
            <a:ext cx="504056" cy="360040"/>
          </a:xfrm>
          <a:prstGeom prst="rect">
            <a:avLst/>
          </a:prstGeom>
          <a:solidFill>
            <a:srgbClr val="070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826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great opportunity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err="1" smtClean="0">
                <a:ln>
                  <a:noFill/>
                </a:ln>
                <a:solidFill>
                  <a:srgbClr val="002060"/>
                </a:solidFill>
                <a:effectLst/>
                <a:uLnTx/>
                <a:uFillTx/>
                <a:latin typeface="+mj-lt"/>
                <a:ea typeface="+mj-ea"/>
                <a:cs typeface="+mj-cs"/>
              </a:rPr>
              <a:t>ERP</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 can and should add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32</a:t>
            </a:fld>
            <a:endParaRPr lang="en-US"/>
          </a:p>
        </p:txBody>
      </p:sp>
      <p:pic>
        <p:nvPicPr>
          <p:cNvPr id="287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0" y="0"/>
            <a:ext cx="91360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100392" y="6021288"/>
            <a:ext cx="504056" cy="360040"/>
          </a:xfrm>
          <a:prstGeom prst="rect">
            <a:avLst/>
          </a:prstGeom>
          <a:solidFill>
            <a:srgbClr val="070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35365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great opportunity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err="1" smtClean="0">
                <a:ln>
                  <a:noFill/>
                </a:ln>
                <a:solidFill>
                  <a:srgbClr val="002060"/>
                </a:solidFill>
                <a:effectLst/>
                <a:uLnTx/>
                <a:uFillTx/>
                <a:latin typeface="+mj-lt"/>
                <a:ea typeface="+mj-ea"/>
                <a:cs typeface="+mj-cs"/>
              </a:rPr>
              <a:t>ERP</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 can and should add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33</a:t>
            </a:fld>
            <a:endParaRPr lang="en-US"/>
          </a:p>
        </p:txBody>
      </p:sp>
      <p:pic>
        <p:nvPicPr>
          <p:cNvPr id="288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100392" y="6021288"/>
            <a:ext cx="504056" cy="360040"/>
          </a:xfrm>
          <a:prstGeom prst="rect">
            <a:avLst/>
          </a:prstGeom>
          <a:solidFill>
            <a:srgbClr val="070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3119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lvl="0">
              <a:spcBef>
                <a:spcPct val="0"/>
              </a:spcBef>
              <a:defRPr/>
            </a:pPr>
            <a:r>
              <a:rPr lang="en-US" sz="2400" b="1" dirty="0">
                <a:solidFill>
                  <a:srgbClr val="002060"/>
                </a:solidFill>
                <a:latin typeface="+mj-lt"/>
                <a:ea typeface="+mj-ea"/>
                <a:cs typeface="+mj-cs"/>
              </a:rPr>
              <a:t>Executive </a:t>
            </a:r>
            <a:r>
              <a:rPr lang="en-US" sz="2400" b="1" dirty="0" smtClean="0">
                <a:solidFill>
                  <a:srgbClr val="002060"/>
                </a:solidFill>
                <a:latin typeface="+mj-lt"/>
                <a:ea typeface="+mj-ea"/>
                <a:cs typeface="+mj-cs"/>
              </a:rPr>
              <a:t>Custody -- what </a:t>
            </a:r>
            <a:r>
              <a:rPr lang="en-US" sz="2400" b="1" dirty="0">
                <a:solidFill>
                  <a:srgbClr val="002060"/>
                </a:solidFill>
                <a:latin typeface="+mj-lt"/>
                <a:ea typeface="+mj-ea"/>
                <a:cs typeface="+mj-cs"/>
              </a:rPr>
              <a:t>is it and</a:t>
            </a:r>
          </a:p>
          <a:p>
            <a:pPr lvl="0">
              <a:spcBef>
                <a:spcPct val="0"/>
              </a:spcBef>
              <a:defRPr/>
            </a:pPr>
            <a:r>
              <a:rPr lang="en-US" sz="2400" b="1" dirty="0">
                <a:solidFill>
                  <a:srgbClr val="002060"/>
                </a:solidFill>
                <a:latin typeface="+mj-lt"/>
                <a:ea typeface="+mj-ea"/>
                <a:cs typeface="+mj-cs"/>
              </a:rPr>
              <a:t>how do you get it?</a:t>
            </a:r>
          </a:p>
        </p:txBody>
      </p:sp>
      <p:sp>
        <p:nvSpPr>
          <p:cNvPr id="5" name="TextBox 4"/>
          <p:cNvSpPr txBox="1"/>
          <p:nvPr/>
        </p:nvSpPr>
        <p:spPr>
          <a:xfrm>
            <a:off x="642910" y="1928802"/>
            <a:ext cx="8143932" cy="1754326"/>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bg1">
                    <a:lumMod val="65000"/>
                  </a:schemeClr>
                </a:solidFill>
              </a:rPr>
              <a:t>Context and definitions</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What IS Executive Custody</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smtClean="0">
                <a:solidFill>
                  <a:schemeClr val="tx2"/>
                </a:solidFill>
              </a:rPr>
              <a:t>What is NOT Executive Custody</a:t>
            </a:r>
          </a:p>
          <a:p>
            <a:pPr marL="342900" indent="-342900">
              <a:buClr>
                <a:schemeClr val="tx2"/>
              </a:buClr>
              <a:buFont typeface="+mj-lt"/>
              <a:buAutoNum type="arabicPeriod"/>
            </a:pP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34</a:t>
            </a:fld>
            <a:endParaRPr lang="en-US"/>
          </a:p>
        </p:txBody>
      </p:sp>
    </p:spTree>
    <p:extLst>
      <p:ext uri="{BB962C8B-B14F-4D97-AF65-F5344CB8AC3E}">
        <p14:creationId xmlns:p14="http://schemas.microsoft.com/office/powerpoint/2010/main" val="37396591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What is NOT</a:t>
            </a:r>
          </a:p>
          <a:p>
            <a:pPr lvl="0">
              <a:spcBef>
                <a:spcPct val="0"/>
              </a:spcBef>
              <a:defRPr/>
            </a:pPr>
            <a:r>
              <a:rPr lang="en-US" sz="2400" b="1" dirty="0">
                <a:solidFill>
                  <a:srgbClr val="002060"/>
                </a:solidFill>
                <a:latin typeface="+mj-lt"/>
                <a:ea typeface="+mj-ea"/>
                <a:cs typeface="+mj-cs"/>
              </a:rPr>
              <a:t>Executive </a:t>
            </a:r>
            <a:r>
              <a:rPr lang="en-US" sz="2400" b="1" dirty="0" smtClean="0">
                <a:solidFill>
                  <a:srgbClr val="002060"/>
                </a:solidFill>
                <a:latin typeface="+mj-lt"/>
                <a:ea typeface="+mj-ea"/>
                <a:cs typeface="+mj-cs"/>
              </a:rPr>
              <a:t>Custody?</a:t>
            </a:r>
            <a:endParaRPr lang="en-US" sz="2400" b="1" dirty="0">
              <a:solidFill>
                <a:srgbClr val="002060"/>
              </a:solidFill>
              <a:latin typeface="+mj-lt"/>
              <a:ea typeface="+mj-ea"/>
              <a:cs typeface="+mj-cs"/>
            </a:endParaRPr>
          </a:p>
        </p:txBody>
      </p:sp>
      <p:sp>
        <p:nvSpPr>
          <p:cNvPr id="5" name="TextBox 4"/>
          <p:cNvSpPr txBox="1"/>
          <p:nvPr/>
        </p:nvSpPr>
        <p:spPr>
          <a:xfrm>
            <a:off x="642910" y="1928802"/>
            <a:ext cx="8143932" cy="4524315"/>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Joe (the IT Manager) understands technology, I do NOT, so I trust him to run with this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Pete (the CFO) understands IT, I do NOT, so I trust him to run with this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John (the Legal Affairs Director) has a knack with computers, so I trust him to run with this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I am going get down and dirty and SHOW you all how this is done (no delegation)</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Sit in the chair and constantly bounce issues to others in the room</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etc</a:t>
            </a: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35</a:t>
            </a:fld>
            <a:endParaRPr lang="en-US"/>
          </a:p>
        </p:txBody>
      </p:sp>
    </p:spTree>
    <p:extLst>
      <p:ext uri="{BB962C8B-B14F-4D97-AF65-F5344CB8AC3E}">
        <p14:creationId xmlns:p14="http://schemas.microsoft.com/office/powerpoint/2010/main" val="373965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1000"/>
                                        <p:tgtEl>
                                          <p:spTgt spid="5">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1000"/>
                                        <p:tgtEl>
                                          <p:spTgt spid="5">
                                            <p:txEl>
                                              <p:pRg st="8" end="8"/>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What IS</a:t>
            </a:r>
          </a:p>
          <a:p>
            <a:pPr lvl="0">
              <a:spcBef>
                <a:spcPct val="0"/>
              </a:spcBef>
              <a:defRPr/>
            </a:pPr>
            <a:r>
              <a:rPr lang="en-US" sz="2400" b="1" dirty="0">
                <a:solidFill>
                  <a:srgbClr val="002060"/>
                </a:solidFill>
                <a:latin typeface="+mj-lt"/>
                <a:ea typeface="+mj-ea"/>
                <a:cs typeface="+mj-cs"/>
              </a:rPr>
              <a:t>Executive </a:t>
            </a:r>
            <a:r>
              <a:rPr lang="en-US" sz="2400" b="1" dirty="0" smtClean="0">
                <a:solidFill>
                  <a:srgbClr val="002060"/>
                </a:solidFill>
                <a:latin typeface="+mj-lt"/>
                <a:ea typeface="+mj-ea"/>
                <a:cs typeface="+mj-cs"/>
              </a:rPr>
              <a:t>Custody?</a:t>
            </a:r>
            <a:endParaRPr lang="en-US" sz="2400" b="1" dirty="0">
              <a:solidFill>
                <a:srgbClr val="002060"/>
              </a:solidFill>
              <a:latin typeface="+mj-lt"/>
              <a:ea typeface="+mj-ea"/>
              <a:cs typeface="+mj-cs"/>
            </a:endParaRPr>
          </a:p>
        </p:txBody>
      </p:sp>
      <p:sp>
        <p:nvSpPr>
          <p:cNvPr id="5" name="TextBox 4"/>
          <p:cNvSpPr txBox="1"/>
          <p:nvPr/>
        </p:nvSpPr>
        <p:spPr>
          <a:xfrm>
            <a:off x="662836" y="1484784"/>
            <a:ext cx="8143932" cy="4965462"/>
          </a:xfrm>
          <a:prstGeom prst="rect">
            <a:avLst/>
          </a:prstGeom>
          <a:noFill/>
        </p:spPr>
        <p:txBody>
          <a:bodyPr wrap="square" rtlCol="0">
            <a:spAutoFit/>
          </a:bodyPr>
          <a:lstStyle/>
          <a:p>
            <a:pPr marL="342900" indent="-342900">
              <a:lnSpc>
                <a:spcPts val="1900"/>
              </a:lnSpc>
              <a:buClr>
                <a:schemeClr val="tx2"/>
              </a:buClr>
              <a:buFont typeface="+mj-lt"/>
              <a:buAutoNum type="arabicPeriod"/>
            </a:pPr>
            <a:r>
              <a:rPr lang="en-US" dirty="0" smtClean="0">
                <a:solidFill>
                  <a:schemeClr val="tx2"/>
                </a:solidFill>
              </a:rPr>
              <a:t>Clear helicopter view of the desired solution in terms of business outcome</a:t>
            </a:r>
          </a:p>
          <a:p>
            <a:pPr marL="342900" indent="-342900">
              <a:lnSpc>
                <a:spcPts val="1900"/>
              </a:lnSpc>
              <a:buClr>
                <a:schemeClr val="tx2"/>
              </a:buClr>
              <a:buFont typeface="+mj-lt"/>
              <a:buAutoNum type="arabicPeriod"/>
            </a:pPr>
            <a:endParaRPr lang="en-US" dirty="0">
              <a:solidFill>
                <a:schemeClr val="tx2"/>
              </a:solidFill>
            </a:endParaRPr>
          </a:p>
          <a:p>
            <a:pPr marL="342900" indent="-342900">
              <a:lnSpc>
                <a:spcPts val="1900"/>
              </a:lnSpc>
              <a:buClr>
                <a:schemeClr val="tx2"/>
              </a:buClr>
              <a:buFont typeface="+mj-lt"/>
              <a:buAutoNum type="arabicPeriod"/>
            </a:pPr>
            <a:r>
              <a:rPr lang="en-US" dirty="0" smtClean="0">
                <a:solidFill>
                  <a:schemeClr val="tx2"/>
                </a:solidFill>
              </a:rPr>
              <a:t>Clear understanding that ONLY he owns this view</a:t>
            </a:r>
          </a:p>
          <a:p>
            <a:pPr marL="342900" indent="-342900">
              <a:lnSpc>
                <a:spcPts val="1900"/>
              </a:lnSpc>
              <a:buClr>
                <a:schemeClr val="tx2"/>
              </a:buClr>
              <a:buFont typeface="+mj-lt"/>
              <a:buAutoNum type="arabicPeriod"/>
            </a:pPr>
            <a:endParaRPr lang="en-US" dirty="0">
              <a:solidFill>
                <a:schemeClr val="tx2"/>
              </a:solidFill>
            </a:endParaRPr>
          </a:p>
          <a:p>
            <a:pPr marL="342900" indent="-342900">
              <a:lnSpc>
                <a:spcPts val="1900"/>
              </a:lnSpc>
              <a:buClr>
                <a:schemeClr val="tx2"/>
              </a:buClr>
              <a:buFont typeface="+mj-lt"/>
              <a:buAutoNum type="arabicPeriod"/>
            </a:pPr>
            <a:r>
              <a:rPr lang="en-US" dirty="0" smtClean="0">
                <a:solidFill>
                  <a:schemeClr val="tx2"/>
                </a:solidFill>
              </a:rPr>
              <a:t>Realization that CEO requires an expert to advise in this area and appoints such an expert</a:t>
            </a:r>
          </a:p>
          <a:p>
            <a:pPr marL="342900" indent="-342900">
              <a:lnSpc>
                <a:spcPts val="1900"/>
              </a:lnSpc>
              <a:buClr>
                <a:schemeClr val="tx2"/>
              </a:buClr>
              <a:buFont typeface="+mj-lt"/>
              <a:buAutoNum type="arabicPeriod"/>
            </a:pPr>
            <a:endParaRPr lang="en-US" dirty="0">
              <a:solidFill>
                <a:schemeClr val="tx2"/>
              </a:solidFill>
            </a:endParaRPr>
          </a:p>
          <a:p>
            <a:pPr marL="342900" indent="-342900">
              <a:lnSpc>
                <a:spcPts val="1900"/>
              </a:lnSpc>
              <a:buClr>
                <a:schemeClr val="tx2"/>
              </a:buClr>
              <a:buFont typeface="+mj-lt"/>
              <a:buAutoNum type="arabicPeriod"/>
            </a:pPr>
            <a:r>
              <a:rPr lang="en-US" dirty="0" smtClean="0">
                <a:solidFill>
                  <a:schemeClr val="tx2"/>
                </a:solidFill>
              </a:rPr>
              <a:t>Realization that CEO needs a DOER to run the project / ERP operations and that this person needs to sit on EXCO, even if not a full peer</a:t>
            </a:r>
          </a:p>
          <a:p>
            <a:pPr marL="342900" indent="-342900">
              <a:lnSpc>
                <a:spcPts val="1900"/>
              </a:lnSpc>
              <a:buClr>
                <a:schemeClr val="tx2"/>
              </a:buClr>
              <a:buFont typeface="+mj-lt"/>
              <a:buAutoNum type="arabicPeriod"/>
            </a:pPr>
            <a:endParaRPr lang="en-US" dirty="0">
              <a:solidFill>
                <a:schemeClr val="tx2"/>
              </a:solidFill>
            </a:endParaRPr>
          </a:p>
          <a:p>
            <a:pPr marL="342900" indent="-342900">
              <a:lnSpc>
                <a:spcPts val="1900"/>
              </a:lnSpc>
              <a:buClr>
                <a:schemeClr val="tx2"/>
              </a:buClr>
              <a:buFont typeface="+mj-lt"/>
              <a:buAutoNum type="arabicPeriod"/>
            </a:pPr>
            <a:r>
              <a:rPr lang="en-US" dirty="0" smtClean="0">
                <a:solidFill>
                  <a:schemeClr val="tx2"/>
                </a:solidFill>
              </a:rPr>
              <a:t>Engage daily to a limited extent to keep in touch and give guidance</a:t>
            </a:r>
          </a:p>
          <a:p>
            <a:pPr marL="342900" indent="-342900">
              <a:lnSpc>
                <a:spcPts val="1900"/>
              </a:lnSpc>
              <a:buClr>
                <a:schemeClr val="tx2"/>
              </a:buClr>
              <a:buFont typeface="+mj-lt"/>
              <a:buAutoNum type="arabicPeriod"/>
            </a:pPr>
            <a:endParaRPr lang="en-US" dirty="0">
              <a:solidFill>
                <a:schemeClr val="tx2"/>
              </a:solidFill>
            </a:endParaRPr>
          </a:p>
          <a:p>
            <a:pPr marL="342900" indent="-342900">
              <a:lnSpc>
                <a:spcPts val="1900"/>
              </a:lnSpc>
              <a:buClr>
                <a:schemeClr val="tx2"/>
              </a:buClr>
              <a:buFont typeface="+mj-lt"/>
              <a:buAutoNum type="arabicPeriod"/>
            </a:pPr>
            <a:r>
              <a:rPr lang="en-US" dirty="0" smtClean="0">
                <a:solidFill>
                  <a:schemeClr val="tx2"/>
                </a:solidFill>
              </a:rPr>
              <a:t>Engage weekly enough to have a robust view of where things are going and give clear direction</a:t>
            </a:r>
          </a:p>
          <a:p>
            <a:pPr marL="342900" indent="-342900">
              <a:lnSpc>
                <a:spcPts val="1900"/>
              </a:lnSpc>
              <a:buClr>
                <a:schemeClr val="tx2"/>
              </a:buClr>
              <a:buFont typeface="+mj-lt"/>
              <a:buAutoNum type="arabicPeriod"/>
            </a:pPr>
            <a:endParaRPr lang="en-US" dirty="0">
              <a:solidFill>
                <a:schemeClr val="tx2"/>
              </a:solidFill>
            </a:endParaRPr>
          </a:p>
          <a:p>
            <a:pPr marL="342900" indent="-342900">
              <a:lnSpc>
                <a:spcPts val="1900"/>
              </a:lnSpc>
              <a:buClr>
                <a:schemeClr val="tx2"/>
              </a:buClr>
              <a:buFont typeface="+mj-lt"/>
              <a:buAutoNum type="arabicPeriod"/>
            </a:pPr>
            <a:r>
              <a:rPr lang="en-US" dirty="0" smtClean="0">
                <a:solidFill>
                  <a:schemeClr val="tx2"/>
                </a:solidFill>
              </a:rPr>
              <a:t>Take full responsibility for the business outcome and hold others to account too</a:t>
            </a: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36</a:t>
            </a:fld>
            <a:endParaRPr lang="en-US"/>
          </a:p>
        </p:txBody>
      </p:sp>
    </p:spTree>
    <p:extLst>
      <p:ext uri="{BB962C8B-B14F-4D97-AF65-F5344CB8AC3E}">
        <p14:creationId xmlns:p14="http://schemas.microsoft.com/office/powerpoint/2010/main" val="188057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1000"/>
                                        <p:tgtEl>
                                          <p:spTgt spid="5">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1000"/>
                                        <p:tgtEl>
                                          <p:spTgt spid="5">
                                            <p:txEl>
                                              <p:pRg st="8" end="8"/>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1000"/>
                                        <p:tgtEl>
                                          <p:spTgt spid="5">
                                            <p:txEl>
                                              <p:pRg st="10" end="10"/>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fade">
                                      <p:cBhvr>
                                        <p:cTn id="31" dur="10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lvl="0">
              <a:spcBef>
                <a:spcPct val="0"/>
              </a:spcBef>
              <a:defRPr/>
            </a:pPr>
            <a:r>
              <a:rPr lang="en-US" sz="2400" b="1" dirty="0">
                <a:solidFill>
                  <a:srgbClr val="002060"/>
                </a:solidFill>
                <a:latin typeface="+mj-lt"/>
                <a:ea typeface="+mj-ea"/>
                <a:cs typeface="+mj-cs"/>
              </a:rPr>
              <a:t>Executive </a:t>
            </a:r>
            <a:r>
              <a:rPr lang="en-US" sz="2400" b="1" dirty="0" smtClean="0">
                <a:solidFill>
                  <a:srgbClr val="002060"/>
                </a:solidFill>
                <a:latin typeface="+mj-lt"/>
                <a:ea typeface="+mj-ea"/>
                <a:cs typeface="+mj-cs"/>
              </a:rPr>
              <a:t>Custody -- what </a:t>
            </a:r>
            <a:r>
              <a:rPr lang="en-US" sz="2400" b="1" dirty="0">
                <a:solidFill>
                  <a:srgbClr val="002060"/>
                </a:solidFill>
                <a:latin typeface="+mj-lt"/>
                <a:ea typeface="+mj-ea"/>
                <a:cs typeface="+mj-cs"/>
              </a:rPr>
              <a:t>is it and</a:t>
            </a:r>
          </a:p>
          <a:p>
            <a:pPr lvl="0">
              <a:spcBef>
                <a:spcPct val="0"/>
              </a:spcBef>
              <a:defRPr/>
            </a:pPr>
            <a:r>
              <a:rPr lang="en-US" sz="2400" b="1" dirty="0">
                <a:solidFill>
                  <a:srgbClr val="002060"/>
                </a:solidFill>
                <a:latin typeface="+mj-lt"/>
                <a:ea typeface="+mj-ea"/>
                <a:cs typeface="+mj-cs"/>
              </a:rPr>
              <a:t>how do you get it?</a:t>
            </a:r>
          </a:p>
        </p:txBody>
      </p:sp>
      <p:sp>
        <p:nvSpPr>
          <p:cNvPr id="5" name="TextBox 4"/>
          <p:cNvSpPr txBox="1"/>
          <p:nvPr/>
        </p:nvSpPr>
        <p:spPr>
          <a:xfrm>
            <a:off x="642910" y="1928802"/>
            <a:ext cx="8143932" cy="2308324"/>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bg1">
                    <a:lumMod val="65000"/>
                  </a:schemeClr>
                </a:solidFill>
              </a:rPr>
              <a:t>Context and definitions</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What IS Executive Custody</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What is NOT Executive Custody</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smtClean="0">
                <a:solidFill>
                  <a:schemeClr val="tx2"/>
                </a:solidFill>
              </a:rPr>
              <a:t>Why the CEO MUST be custodian of strategic change (and therefore ERP) projects</a:t>
            </a:r>
          </a:p>
        </p:txBody>
      </p:sp>
      <p:sp>
        <p:nvSpPr>
          <p:cNvPr id="2" name="Slide Number Placeholder 1"/>
          <p:cNvSpPr>
            <a:spLocks noGrp="1"/>
          </p:cNvSpPr>
          <p:nvPr>
            <p:ph type="sldNum" sz="quarter" idx="12"/>
          </p:nvPr>
        </p:nvSpPr>
        <p:spPr/>
        <p:txBody>
          <a:bodyPr/>
          <a:lstStyle/>
          <a:p>
            <a:fld id="{89C9D035-6A94-4569-9779-E840D39ECC0D}" type="slidenum">
              <a:rPr lang="en-US" smtClean="0"/>
              <a:pPr/>
              <a:t>37</a:t>
            </a:fld>
            <a:endParaRPr lang="en-US"/>
          </a:p>
        </p:txBody>
      </p:sp>
    </p:spTree>
    <p:extLst>
      <p:ext uri="{BB962C8B-B14F-4D97-AF65-F5344CB8AC3E}">
        <p14:creationId xmlns:p14="http://schemas.microsoft.com/office/powerpoint/2010/main" val="37396591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great opportunity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err="1" smtClean="0">
                <a:ln>
                  <a:noFill/>
                </a:ln>
                <a:solidFill>
                  <a:srgbClr val="002060"/>
                </a:solidFill>
                <a:effectLst/>
                <a:uLnTx/>
                <a:uFillTx/>
                <a:latin typeface="+mj-lt"/>
                <a:ea typeface="+mj-ea"/>
                <a:cs typeface="+mj-cs"/>
              </a:rPr>
              <a:t>ERP</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 can and should add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38</a:t>
            </a:fld>
            <a:endParaRPr lang="en-US"/>
          </a:p>
        </p:txBody>
      </p:sp>
      <p:pic>
        <p:nvPicPr>
          <p:cNvPr id="289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0" y="0"/>
            <a:ext cx="91394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100392" y="6021288"/>
            <a:ext cx="504056" cy="360040"/>
          </a:xfrm>
          <a:prstGeom prst="rect">
            <a:avLst/>
          </a:prstGeom>
          <a:solidFill>
            <a:srgbClr val="070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7830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great opportunity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err="1" smtClean="0">
                <a:ln>
                  <a:noFill/>
                </a:ln>
                <a:solidFill>
                  <a:srgbClr val="002060"/>
                </a:solidFill>
                <a:effectLst/>
                <a:uLnTx/>
                <a:uFillTx/>
                <a:latin typeface="+mj-lt"/>
                <a:ea typeface="+mj-ea"/>
                <a:cs typeface="+mj-cs"/>
              </a:rPr>
              <a:t>ERP</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 can and should add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39</a:t>
            </a:fld>
            <a:endParaRPr lang="en-US"/>
          </a:p>
        </p:txBody>
      </p:sp>
      <p:pic>
        <p:nvPicPr>
          <p:cNvPr id="291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 y="1"/>
            <a:ext cx="9139495"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100392" y="6021288"/>
            <a:ext cx="504056" cy="360040"/>
          </a:xfrm>
          <a:prstGeom prst="rect">
            <a:avLst/>
          </a:prstGeom>
          <a:solidFill>
            <a:srgbClr val="070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35365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Failures are increasing</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The threat and therefore the opportunity is huge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pic>
        <p:nvPicPr>
          <p:cNvPr id="1026" name="Picture 2"/>
          <p:cNvPicPr>
            <a:picLocks noChangeAspect="1" noChangeArrowheads="1"/>
          </p:cNvPicPr>
          <p:nvPr/>
        </p:nvPicPr>
        <p:blipFill>
          <a:blip r:embed="rId3" cstate="print"/>
          <a:srcRect/>
          <a:stretch>
            <a:fillRect/>
          </a:stretch>
        </p:blipFill>
        <p:spPr bwMode="auto">
          <a:xfrm>
            <a:off x="0" y="1428736"/>
            <a:ext cx="9144000" cy="4648878"/>
          </a:xfrm>
          <a:prstGeom prst="rect">
            <a:avLst/>
          </a:prstGeom>
          <a:noFill/>
          <a:ln w="9525">
            <a:noFill/>
            <a:miter lim="800000"/>
            <a:headEnd/>
            <a:tailEnd/>
          </a:ln>
        </p:spPr>
      </p:pic>
      <p:pic>
        <p:nvPicPr>
          <p:cNvPr id="227330" name="Picture 2"/>
          <p:cNvPicPr>
            <a:picLocks noChangeAspect="1" noChangeArrowheads="1"/>
          </p:cNvPicPr>
          <p:nvPr/>
        </p:nvPicPr>
        <p:blipFill>
          <a:blip r:embed="rId4" cstate="print"/>
          <a:srcRect/>
          <a:stretch>
            <a:fillRect/>
          </a:stretch>
        </p:blipFill>
        <p:spPr bwMode="auto">
          <a:xfrm>
            <a:off x="5334000" y="1428736"/>
            <a:ext cx="3810000" cy="5019675"/>
          </a:xfrm>
          <a:prstGeom prst="rect">
            <a:avLst/>
          </a:prstGeom>
          <a:noFill/>
          <a:ln w="9525">
            <a:noFill/>
            <a:miter lim="800000"/>
            <a:headEnd/>
            <a:tailEnd/>
          </a:ln>
        </p:spPr>
      </p:pic>
      <p:sp>
        <p:nvSpPr>
          <p:cNvPr id="7" name="Oval 6"/>
          <p:cNvSpPr/>
          <p:nvPr/>
        </p:nvSpPr>
        <p:spPr>
          <a:xfrm>
            <a:off x="-214346" y="4572008"/>
            <a:ext cx="5572164" cy="5714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7504" y="6165304"/>
            <a:ext cx="5112568" cy="369332"/>
          </a:xfrm>
          <a:prstGeom prst="rect">
            <a:avLst/>
          </a:prstGeom>
          <a:noFill/>
        </p:spPr>
        <p:txBody>
          <a:bodyPr wrap="square" rtlCol="0">
            <a:spAutoFit/>
          </a:bodyPr>
          <a:lstStyle/>
          <a:p>
            <a:r>
              <a:rPr lang="en-US" dirty="0" smtClean="0"/>
              <a:t>Including clinical integration project</a:t>
            </a:r>
            <a:endParaRPr lang="en-US" dirty="0"/>
          </a:p>
        </p:txBody>
      </p:sp>
    </p:spTree>
    <p:extLst>
      <p:ext uri="{BB962C8B-B14F-4D97-AF65-F5344CB8AC3E}">
        <p14:creationId xmlns:p14="http://schemas.microsoft.com/office/powerpoint/2010/main" val="45391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27330"/>
                                        </p:tgtEl>
                                        <p:attrNameLst>
                                          <p:attrName>style.visibility</p:attrName>
                                        </p:attrNameLst>
                                      </p:cBhvr>
                                      <p:to>
                                        <p:strVal val="visible"/>
                                      </p:to>
                                    </p:set>
                                    <p:animEffect transition="in" filter="fade">
                                      <p:cBhvr>
                                        <p:cTn id="14" dur="2000"/>
                                        <p:tgtEl>
                                          <p:spTgt spid="227330"/>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3" y="1648228"/>
            <a:ext cx="9001125"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The time dependency of strategy</a:t>
            </a:r>
            <a:endParaRPr lang="en-US" sz="2400" b="1" dirty="0">
              <a:solidFill>
                <a:schemeClr val="tx2"/>
              </a:solidFill>
            </a:endParaRPr>
          </a:p>
        </p:txBody>
      </p:sp>
    </p:spTree>
    <p:extLst>
      <p:ext uri="{BB962C8B-B14F-4D97-AF65-F5344CB8AC3E}">
        <p14:creationId xmlns:p14="http://schemas.microsoft.com/office/powerpoint/2010/main" val="29174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7748"/>
                                        </p:tgtEl>
                                        <p:attrNameLst>
                                          <p:attrName>style.visibility</p:attrName>
                                        </p:attrNameLst>
                                      </p:cBhvr>
                                      <p:to>
                                        <p:strVal val="visible"/>
                                      </p:to>
                                    </p:set>
                                    <p:animEffect transition="in" filter="fade">
                                      <p:cBhvr>
                                        <p:cTn id="7" dur="2000"/>
                                        <p:tgtEl>
                                          <p:spTgt spid="287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The time dependency of strategy</a:t>
            </a:r>
            <a:endParaRPr lang="en-US" sz="2400" b="1" dirty="0">
              <a:solidFill>
                <a:schemeClr val="tx2"/>
              </a:solidFill>
            </a:endParaRPr>
          </a:p>
        </p:txBody>
      </p:sp>
      <p:pic>
        <p:nvPicPr>
          <p:cNvPr id="288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56792"/>
            <a:ext cx="9010650"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029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8770"/>
                                        </p:tgtEl>
                                        <p:attrNameLst>
                                          <p:attrName>style.visibility</p:attrName>
                                        </p:attrNameLst>
                                      </p:cBhvr>
                                      <p:to>
                                        <p:strVal val="visible"/>
                                      </p:to>
                                    </p:set>
                                    <p:animEffect transition="in" filter="fade">
                                      <p:cBhvr>
                                        <p:cTn id="7" dur="2000"/>
                                        <p:tgtEl>
                                          <p:spTgt spid="288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The time dependency of strategy</a:t>
            </a:r>
          </a:p>
          <a:p>
            <a:r>
              <a:rPr lang="en-ZA" sz="2400" b="1" dirty="0" err="1" smtClean="0">
                <a:solidFill>
                  <a:schemeClr val="tx2"/>
                </a:solidFill>
              </a:rPr>
              <a:t>CEO</a:t>
            </a:r>
            <a:r>
              <a:rPr lang="en-ZA" sz="2400" b="1" dirty="0" smtClean="0">
                <a:solidFill>
                  <a:schemeClr val="tx2"/>
                </a:solidFill>
              </a:rPr>
              <a:t> is the Pilot to steer the journey</a:t>
            </a:r>
            <a:endParaRPr lang="en-US" sz="2400" b="1" dirty="0">
              <a:solidFill>
                <a:schemeClr val="tx2"/>
              </a:solidFill>
            </a:endParaRPr>
          </a:p>
        </p:txBody>
      </p:sp>
      <p:pic>
        <p:nvPicPr>
          <p:cNvPr id="289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1522809"/>
            <a:ext cx="9001125"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250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9794"/>
                                        </p:tgtEl>
                                        <p:attrNameLst>
                                          <p:attrName>style.visibility</p:attrName>
                                        </p:attrNameLst>
                                      </p:cBhvr>
                                      <p:to>
                                        <p:strVal val="visible"/>
                                      </p:to>
                                    </p:set>
                                    <p:animEffect transition="in" filter="fade">
                                      <p:cBhvr>
                                        <p:cTn id="7" dur="2000"/>
                                        <p:tgtEl>
                                          <p:spTgt spid="289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The time dependency of strategy</a:t>
            </a:r>
          </a:p>
          <a:p>
            <a:r>
              <a:rPr lang="en-ZA" sz="2400" b="1" dirty="0" smtClean="0">
                <a:solidFill>
                  <a:schemeClr val="tx2"/>
                </a:solidFill>
              </a:rPr>
              <a:t>from good to GREAT</a:t>
            </a:r>
          </a:p>
          <a:p>
            <a:r>
              <a:rPr lang="en-ZA" sz="2400" b="1" dirty="0" smtClean="0">
                <a:solidFill>
                  <a:schemeClr val="tx2"/>
                </a:solidFill>
              </a:rPr>
              <a:t>The </a:t>
            </a:r>
            <a:r>
              <a:rPr lang="en-ZA" sz="2400" b="1" dirty="0" err="1" smtClean="0">
                <a:solidFill>
                  <a:schemeClr val="tx2"/>
                </a:solidFill>
              </a:rPr>
              <a:t>CEO’s</a:t>
            </a:r>
            <a:r>
              <a:rPr lang="en-ZA" sz="2400" b="1" dirty="0" smtClean="0">
                <a:solidFill>
                  <a:schemeClr val="tx2"/>
                </a:solidFill>
              </a:rPr>
              <a:t> Triumph</a:t>
            </a:r>
            <a:endParaRPr lang="en-US" sz="2400" b="1" dirty="0">
              <a:solidFill>
                <a:schemeClr val="tx2"/>
              </a:solidFill>
            </a:endParaRPr>
          </a:p>
        </p:txBody>
      </p:sp>
      <p:pic>
        <p:nvPicPr>
          <p:cNvPr id="290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8800"/>
            <a:ext cx="8953271" cy="50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044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0818"/>
                                        </p:tgtEl>
                                        <p:attrNameLst>
                                          <p:attrName>style.visibility</p:attrName>
                                        </p:attrNameLst>
                                      </p:cBhvr>
                                      <p:to>
                                        <p:strVal val="visible"/>
                                      </p:to>
                                    </p:set>
                                    <p:animEffect transition="in" filter="fade">
                                      <p:cBhvr>
                                        <p:cTn id="7" dur="2000"/>
                                        <p:tgtEl>
                                          <p:spTgt spid="290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great opportunity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err="1" smtClean="0">
                <a:ln>
                  <a:noFill/>
                </a:ln>
                <a:solidFill>
                  <a:srgbClr val="002060"/>
                </a:solidFill>
                <a:effectLst/>
                <a:uLnTx/>
                <a:uFillTx/>
                <a:latin typeface="+mj-lt"/>
                <a:ea typeface="+mj-ea"/>
                <a:cs typeface="+mj-cs"/>
              </a:rPr>
              <a:t>ERP</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 can and should add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44</a:t>
            </a:fld>
            <a:endParaRPr lang="en-US"/>
          </a:p>
        </p:txBody>
      </p:sp>
      <p:pic>
        <p:nvPicPr>
          <p:cNvPr id="297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9" y="0"/>
            <a:ext cx="9204953"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100392" y="6021288"/>
            <a:ext cx="504056" cy="360040"/>
          </a:xfrm>
          <a:prstGeom prst="rect">
            <a:avLst/>
          </a:prstGeom>
          <a:solidFill>
            <a:srgbClr val="070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7830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great opportunity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err="1" smtClean="0">
                <a:ln>
                  <a:noFill/>
                </a:ln>
                <a:solidFill>
                  <a:srgbClr val="002060"/>
                </a:solidFill>
                <a:effectLst/>
                <a:uLnTx/>
                <a:uFillTx/>
                <a:latin typeface="+mj-lt"/>
                <a:ea typeface="+mj-ea"/>
                <a:cs typeface="+mj-cs"/>
              </a:rPr>
              <a:t>ERP</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 can and should add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45</a:t>
            </a:fld>
            <a:endParaRPr lang="en-US"/>
          </a:p>
        </p:txBody>
      </p:sp>
      <p:pic>
        <p:nvPicPr>
          <p:cNvPr id="299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687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100392" y="6021288"/>
            <a:ext cx="504056" cy="360040"/>
          </a:xfrm>
          <a:prstGeom prst="rect">
            <a:avLst/>
          </a:prstGeom>
          <a:solidFill>
            <a:srgbClr val="070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826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great opportunity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err="1" smtClean="0">
                <a:ln>
                  <a:noFill/>
                </a:ln>
                <a:solidFill>
                  <a:srgbClr val="002060"/>
                </a:solidFill>
                <a:effectLst/>
                <a:uLnTx/>
                <a:uFillTx/>
                <a:latin typeface="+mj-lt"/>
                <a:ea typeface="+mj-ea"/>
                <a:cs typeface="+mj-cs"/>
              </a:rPr>
              <a:t>ERP</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 can and should add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46</a:t>
            </a:fld>
            <a:endParaRPr lang="en-US"/>
          </a:p>
        </p:txBody>
      </p:sp>
      <p:pic>
        <p:nvPicPr>
          <p:cNvPr id="300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59"/>
            <a:ext cx="9169911" cy="6871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100392" y="6021288"/>
            <a:ext cx="504056" cy="360040"/>
          </a:xfrm>
          <a:prstGeom prst="rect">
            <a:avLst/>
          </a:prstGeom>
          <a:solidFill>
            <a:srgbClr val="070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35365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great opportunity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err="1" smtClean="0">
                <a:ln>
                  <a:noFill/>
                </a:ln>
                <a:solidFill>
                  <a:srgbClr val="002060"/>
                </a:solidFill>
                <a:effectLst/>
                <a:uLnTx/>
                <a:uFillTx/>
                <a:latin typeface="+mj-lt"/>
                <a:ea typeface="+mj-ea"/>
                <a:cs typeface="+mj-cs"/>
              </a:rPr>
              <a:t>ERP</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 can and should add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47</a:t>
            </a:fld>
            <a:endParaRPr lang="en-US"/>
          </a:p>
        </p:txBody>
      </p:sp>
      <p:pic>
        <p:nvPicPr>
          <p:cNvPr id="301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53" y="-32518"/>
            <a:ext cx="9152627" cy="6890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683568" y="3412741"/>
            <a:ext cx="7704856" cy="95236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100392" y="6021288"/>
            <a:ext cx="504056" cy="360040"/>
          </a:xfrm>
          <a:prstGeom prst="rect">
            <a:avLst/>
          </a:prstGeom>
          <a:solidFill>
            <a:srgbClr val="070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3119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great opportunity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err="1" smtClean="0">
                <a:ln>
                  <a:noFill/>
                </a:ln>
                <a:solidFill>
                  <a:srgbClr val="002060"/>
                </a:solidFill>
                <a:effectLst/>
                <a:uLnTx/>
                <a:uFillTx/>
                <a:latin typeface="+mj-lt"/>
                <a:ea typeface="+mj-ea"/>
                <a:cs typeface="+mj-cs"/>
              </a:rPr>
              <a:t>ERP</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 can and should add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48</a:t>
            </a:fld>
            <a:endParaRPr lang="en-US"/>
          </a:p>
        </p:txBody>
      </p:sp>
      <p:pic>
        <p:nvPicPr>
          <p:cNvPr id="302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531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100392" y="6021288"/>
            <a:ext cx="504056" cy="360040"/>
          </a:xfrm>
          <a:prstGeom prst="rect">
            <a:avLst/>
          </a:prstGeom>
          <a:solidFill>
            <a:srgbClr val="070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7830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great opportunity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err="1" smtClean="0">
                <a:ln>
                  <a:noFill/>
                </a:ln>
                <a:solidFill>
                  <a:srgbClr val="002060"/>
                </a:solidFill>
                <a:effectLst/>
                <a:uLnTx/>
                <a:uFillTx/>
                <a:latin typeface="+mj-lt"/>
                <a:ea typeface="+mj-ea"/>
                <a:cs typeface="+mj-cs"/>
              </a:rPr>
              <a:t>ERP</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 can and should add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49</a:t>
            </a:fld>
            <a:endParaRPr lang="en-US"/>
          </a:p>
        </p:txBody>
      </p:sp>
      <p:pic>
        <p:nvPicPr>
          <p:cNvPr id="303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130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100392" y="6021288"/>
            <a:ext cx="504056" cy="360040"/>
          </a:xfrm>
          <a:prstGeom prst="rect">
            <a:avLst/>
          </a:prstGeom>
          <a:solidFill>
            <a:srgbClr val="070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37475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nancil Mail Cover 28 March 2003.jpg"/>
          <p:cNvPicPr>
            <a:picLocks noChangeAspect="1"/>
          </p:cNvPicPr>
          <p:nvPr/>
        </p:nvPicPr>
        <p:blipFill>
          <a:blip r:embed="rId3" cstate="print"/>
          <a:stretch>
            <a:fillRect/>
          </a:stretch>
        </p:blipFill>
        <p:spPr>
          <a:xfrm>
            <a:off x="1" y="1428736"/>
            <a:ext cx="4139952" cy="5096608"/>
          </a:xfrm>
          <a:prstGeom prst="rect">
            <a:avLst/>
          </a:prstGeom>
        </p:spPr>
      </p:pic>
      <p:sp>
        <p:nvSpPr>
          <p:cNvPr id="4" name="Rectangle 3"/>
          <p:cNvSpPr/>
          <p:nvPr/>
        </p:nvSpPr>
        <p:spPr>
          <a:xfrm>
            <a:off x="0" y="4429132"/>
            <a:ext cx="4139953"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cstate="print"/>
          <a:srcRect/>
          <a:stretch>
            <a:fillRect/>
          </a:stretch>
        </p:blipFill>
        <p:spPr bwMode="auto">
          <a:xfrm>
            <a:off x="4819651" y="1428736"/>
            <a:ext cx="3635897" cy="3883919"/>
          </a:xfrm>
          <a:prstGeom prst="rect">
            <a:avLst/>
          </a:prstGeom>
          <a:noFill/>
          <a:ln w="9525">
            <a:noFill/>
            <a:miter lim="800000"/>
            <a:headEnd/>
            <a:tailEnd/>
          </a:ln>
          <a:effectLst/>
        </p:spPr>
      </p:pic>
      <p:grpSp>
        <p:nvGrpSpPr>
          <p:cNvPr id="2" name="Group 10"/>
          <p:cNvGrpSpPr/>
          <p:nvPr/>
        </p:nvGrpSpPr>
        <p:grpSpPr>
          <a:xfrm>
            <a:off x="4139953" y="5286388"/>
            <a:ext cx="4357686" cy="1077218"/>
            <a:chOff x="4786314" y="5286388"/>
            <a:chExt cx="4357686" cy="1077218"/>
          </a:xfrm>
        </p:grpSpPr>
        <p:sp>
          <p:nvSpPr>
            <p:cNvPr id="5" name="TextBox 4"/>
            <p:cNvSpPr txBox="1"/>
            <p:nvPr/>
          </p:nvSpPr>
          <p:spPr>
            <a:xfrm>
              <a:off x="5286380" y="5286388"/>
              <a:ext cx="3857620" cy="1077218"/>
            </a:xfrm>
            <a:prstGeom prst="rect">
              <a:avLst/>
            </a:prstGeom>
            <a:noFill/>
          </p:spPr>
          <p:txBody>
            <a:bodyPr wrap="square" rtlCol="0">
              <a:spAutoFit/>
            </a:bodyPr>
            <a:lstStyle/>
            <a:p>
              <a:r>
                <a:rPr lang="en-US" sz="1600" b="1" dirty="0" smtClean="0">
                  <a:solidFill>
                    <a:srgbClr val="002060"/>
                  </a:solidFill>
                </a:rPr>
                <a:t>“</a:t>
              </a:r>
              <a:r>
                <a:rPr lang="en-US" sz="1600" b="1" i="1" dirty="0" smtClean="0">
                  <a:solidFill>
                    <a:srgbClr val="002060"/>
                  </a:solidFill>
                </a:rPr>
                <a:t>19 out of 20 </a:t>
              </a:r>
              <a:r>
                <a:rPr lang="en-US" sz="1600" b="1" i="1" dirty="0" err="1" smtClean="0">
                  <a:solidFill>
                    <a:srgbClr val="002060"/>
                  </a:solidFill>
                </a:rPr>
                <a:t>ERP</a:t>
              </a:r>
              <a:r>
                <a:rPr lang="en-US" sz="1600" b="1" i="1" dirty="0" smtClean="0">
                  <a:solidFill>
                    <a:srgbClr val="002060"/>
                  </a:solidFill>
                </a:rPr>
                <a:t> (integrated business information system) implementations do NOT deliver what was promised</a:t>
              </a:r>
              <a:r>
                <a:rPr lang="en-US" sz="1600" b="1" dirty="0" smtClean="0">
                  <a:solidFill>
                    <a:srgbClr val="002060"/>
                  </a:solidFill>
                </a:rPr>
                <a:t>”</a:t>
              </a:r>
              <a:endParaRPr lang="en-US" sz="1600" b="1" dirty="0">
                <a:solidFill>
                  <a:srgbClr val="002060"/>
                </a:solidFill>
              </a:endParaRPr>
            </a:p>
          </p:txBody>
        </p:sp>
        <p:cxnSp>
          <p:nvCxnSpPr>
            <p:cNvPr id="10" name="Straight Arrow Connector 9"/>
            <p:cNvCxnSpPr>
              <a:stCxn id="5" idx="1"/>
            </p:cNvCxnSpPr>
            <p:nvPr/>
          </p:nvCxnSpPr>
          <p:spPr>
            <a:xfrm rot="10800000">
              <a:off x="4786314" y="5786455"/>
              <a:ext cx="500066" cy="38543"/>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sp>
        <p:nvSpPr>
          <p:cNvPr id="12"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ERP an industry in crisis</a:t>
            </a:r>
          </a:p>
          <a:p>
            <a:r>
              <a:rPr lang="en-ZA" sz="2400" b="1" dirty="0" smtClean="0">
                <a:solidFill>
                  <a:schemeClr val="tx2"/>
                </a:solidFill>
              </a:rPr>
              <a:t>Executive Opinion</a:t>
            </a:r>
            <a:endParaRPr lang="en-US" sz="2400" b="1" dirty="0">
              <a:solidFill>
                <a:schemeClr val="tx2"/>
              </a:solidFill>
            </a:endParaRPr>
          </a:p>
        </p:txBody>
      </p:sp>
      <p:sp>
        <p:nvSpPr>
          <p:cNvPr id="13" name="Rectangle 12"/>
          <p:cNvSpPr/>
          <p:nvPr/>
        </p:nvSpPr>
        <p:spPr>
          <a:xfrm>
            <a:off x="755576" y="6363606"/>
            <a:ext cx="3384376" cy="1617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3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great opportunity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err="1" smtClean="0">
                <a:ln>
                  <a:noFill/>
                </a:ln>
                <a:solidFill>
                  <a:srgbClr val="002060"/>
                </a:solidFill>
                <a:effectLst/>
                <a:uLnTx/>
                <a:uFillTx/>
                <a:latin typeface="+mj-lt"/>
                <a:ea typeface="+mj-ea"/>
                <a:cs typeface="+mj-cs"/>
              </a:rPr>
              <a:t>ERP</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 can and should add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50</a:t>
            </a:fld>
            <a:endParaRPr lang="en-US"/>
          </a:p>
        </p:txBody>
      </p:sp>
      <p:pic>
        <p:nvPicPr>
          <p:cNvPr id="304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28506"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313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great opportunity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err="1" smtClean="0">
                <a:ln>
                  <a:noFill/>
                </a:ln>
                <a:solidFill>
                  <a:srgbClr val="002060"/>
                </a:solidFill>
                <a:effectLst/>
                <a:uLnTx/>
                <a:uFillTx/>
                <a:latin typeface="+mj-lt"/>
                <a:ea typeface="+mj-ea"/>
                <a:cs typeface="+mj-cs"/>
              </a:rPr>
              <a:t>ERP</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 can and should add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51</a:t>
            </a:fld>
            <a:endParaRPr lang="en-US"/>
          </a:p>
        </p:txBody>
      </p:sp>
      <p:pic>
        <p:nvPicPr>
          <p:cNvPr id="305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8" y="-22008"/>
            <a:ext cx="9172447" cy="6880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14876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52</a:t>
            </a:fld>
            <a:endParaRPr lang="en-US"/>
          </a:p>
        </p:txBody>
      </p:sp>
      <p:pic>
        <p:nvPicPr>
          <p:cNvPr id="307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
            <a:ext cx="9164978" cy="6858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8022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lvl="0">
              <a:spcBef>
                <a:spcPct val="0"/>
              </a:spcBef>
              <a:defRPr/>
            </a:pPr>
            <a:r>
              <a:rPr lang="en-US" sz="2400" b="1" dirty="0">
                <a:solidFill>
                  <a:srgbClr val="002060"/>
                </a:solidFill>
                <a:latin typeface="+mj-lt"/>
                <a:ea typeface="+mj-ea"/>
                <a:cs typeface="+mj-cs"/>
              </a:rPr>
              <a:t>Executive </a:t>
            </a:r>
            <a:r>
              <a:rPr lang="en-US" sz="2400" b="1" dirty="0" smtClean="0">
                <a:solidFill>
                  <a:srgbClr val="002060"/>
                </a:solidFill>
                <a:latin typeface="+mj-lt"/>
                <a:ea typeface="+mj-ea"/>
                <a:cs typeface="+mj-cs"/>
              </a:rPr>
              <a:t>Custody -- what </a:t>
            </a:r>
            <a:r>
              <a:rPr lang="en-US" sz="2400" b="1" dirty="0">
                <a:solidFill>
                  <a:srgbClr val="002060"/>
                </a:solidFill>
                <a:latin typeface="+mj-lt"/>
                <a:ea typeface="+mj-ea"/>
                <a:cs typeface="+mj-cs"/>
              </a:rPr>
              <a:t>is it and</a:t>
            </a:r>
          </a:p>
          <a:p>
            <a:pPr lvl="0">
              <a:spcBef>
                <a:spcPct val="0"/>
              </a:spcBef>
              <a:defRPr/>
            </a:pPr>
            <a:r>
              <a:rPr lang="en-US" sz="2400" b="1" dirty="0">
                <a:solidFill>
                  <a:srgbClr val="002060"/>
                </a:solidFill>
                <a:latin typeface="+mj-lt"/>
                <a:ea typeface="+mj-ea"/>
                <a:cs typeface="+mj-cs"/>
              </a:rPr>
              <a:t>how do you get it?</a:t>
            </a:r>
          </a:p>
        </p:txBody>
      </p:sp>
      <p:sp>
        <p:nvSpPr>
          <p:cNvPr id="5" name="TextBox 4"/>
          <p:cNvSpPr txBox="1"/>
          <p:nvPr/>
        </p:nvSpPr>
        <p:spPr>
          <a:xfrm>
            <a:off x="642910" y="1928802"/>
            <a:ext cx="8143932" cy="3139321"/>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bg1">
                    <a:lumMod val="65000"/>
                  </a:schemeClr>
                </a:solidFill>
              </a:rPr>
              <a:t>Context and definitions</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What IS Executive Custody</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What is NOT Executive Custody</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Why the CEO MUST be custodian of strategic change (and therefore ERP) projects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smtClean="0">
                <a:solidFill>
                  <a:schemeClr val="tx2"/>
                </a:solidFill>
              </a:rPr>
              <a:t>How to support the CEO to make this practical</a:t>
            </a:r>
          </a:p>
          <a:p>
            <a:pPr marL="342900" indent="-342900">
              <a:buClr>
                <a:schemeClr val="tx2"/>
              </a:buClr>
              <a:buFont typeface="+mj-lt"/>
              <a:buAutoNum type="arabicPeriod"/>
            </a:pP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53</a:t>
            </a:fld>
            <a:endParaRPr lang="en-US"/>
          </a:p>
        </p:txBody>
      </p:sp>
    </p:spTree>
    <p:extLst>
      <p:ext uri="{BB962C8B-B14F-4D97-AF65-F5344CB8AC3E}">
        <p14:creationId xmlns:p14="http://schemas.microsoft.com/office/powerpoint/2010/main" val="8378469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951146" cy="785817"/>
          </a:xfrm>
          <a:prstGeom prst="rect">
            <a:avLst/>
          </a:prstGeom>
        </p:spPr>
        <p:txBody>
          <a:bodyPr vert="horz" lIns="91440" tIns="45720" rIns="91440" bIns="45720" rtlCol="0" anchor="ctr">
            <a:noAutofit/>
          </a:bodyPr>
          <a:lstStyle/>
          <a:p>
            <a:pPr lvl="0">
              <a:spcBef>
                <a:spcPct val="0"/>
              </a:spcBef>
              <a:defRPr/>
            </a:pPr>
            <a:r>
              <a:rPr lang="en-US" sz="2400" b="1" dirty="0" smtClean="0">
                <a:solidFill>
                  <a:srgbClr val="002060"/>
                </a:solidFill>
                <a:latin typeface="+mj-lt"/>
                <a:ea typeface="+mj-ea"/>
                <a:cs typeface="+mj-cs"/>
              </a:rPr>
              <a:t>Executive Custody</a:t>
            </a:r>
          </a:p>
          <a:p>
            <a:pPr lvl="0">
              <a:spcBef>
                <a:spcPct val="0"/>
              </a:spcBef>
              <a:defRPr/>
            </a:pPr>
            <a:r>
              <a:rPr lang="en-US" sz="2400" b="1" dirty="0" smtClean="0">
                <a:solidFill>
                  <a:srgbClr val="002060"/>
                </a:solidFill>
                <a:latin typeface="+mj-lt"/>
                <a:ea typeface="+mj-ea"/>
                <a:cs typeface="+mj-cs"/>
              </a:rPr>
              <a:t>How to support the CEO</a:t>
            </a:r>
          </a:p>
          <a:p>
            <a:pPr lvl="0">
              <a:spcBef>
                <a:spcPct val="0"/>
              </a:spcBef>
              <a:defRPr/>
            </a:pPr>
            <a:r>
              <a:rPr lang="en-US" sz="2400" b="1" dirty="0" smtClean="0">
                <a:solidFill>
                  <a:srgbClr val="002060"/>
                </a:solidFill>
                <a:latin typeface="+mj-lt"/>
                <a:ea typeface="+mj-ea"/>
                <a:cs typeface="+mj-cs"/>
              </a:rPr>
              <a:t>For a project – similar for operations</a:t>
            </a:r>
            <a:endParaRPr lang="en-US" sz="2400" b="1" dirty="0">
              <a:solidFill>
                <a:srgbClr val="002060"/>
              </a:solidFill>
              <a:latin typeface="+mj-lt"/>
              <a:ea typeface="+mj-ea"/>
              <a:cs typeface="+mj-cs"/>
            </a:endParaRPr>
          </a:p>
        </p:txBody>
      </p:sp>
      <p:sp>
        <p:nvSpPr>
          <p:cNvPr id="5" name="TextBox 4"/>
          <p:cNvSpPr txBox="1"/>
          <p:nvPr/>
        </p:nvSpPr>
        <p:spPr>
          <a:xfrm>
            <a:off x="650962" y="1628800"/>
            <a:ext cx="8143932" cy="5355312"/>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Senior trusted advisor, may be part time</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DOER to run the project – project leader or contract manager </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Effective strategically focused (essence of the business) procurement that maximizes shedding of risk to the implementer through tough contractual terms including a legally binding fixed price </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CEO must ask questions till he understands and, if necessary, bring in further advisors until he has answers that MAKE SENSE and that he understands and that correlate with the REAL world</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Implementer team leader is a director – can talk to CEO at a peer level</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Effective communication</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54</a:t>
            </a:fld>
            <a:endParaRPr lang="en-US"/>
          </a:p>
        </p:txBody>
      </p:sp>
    </p:spTree>
    <p:extLst>
      <p:ext uri="{BB962C8B-B14F-4D97-AF65-F5344CB8AC3E}">
        <p14:creationId xmlns:p14="http://schemas.microsoft.com/office/powerpoint/2010/main" val="373965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1000"/>
                                        <p:tgtEl>
                                          <p:spTgt spid="5">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1000"/>
                                        <p:tgtEl>
                                          <p:spTgt spid="5">
                                            <p:txEl>
                                              <p:pRg st="8" end="8"/>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lvl="0">
              <a:spcBef>
                <a:spcPct val="0"/>
              </a:spcBef>
              <a:defRPr/>
            </a:pPr>
            <a:r>
              <a:rPr lang="en-US" sz="2400" b="1" dirty="0">
                <a:solidFill>
                  <a:srgbClr val="002060"/>
                </a:solidFill>
                <a:latin typeface="+mj-lt"/>
                <a:ea typeface="+mj-ea"/>
                <a:cs typeface="+mj-cs"/>
              </a:rPr>
              <a:t>Executive </a:t>
            </a:r>
            <a:r>
              <a:rPr lang="en-US" sz="2400" b="1" dirty="0" smtClean="0">
                <a:solidFill>
                  <a:srgbClr val="002060"/>
                </a:solidFill>
                <a:latin typeface="+mj-lt"/>
                <a:ea typeface="+mj-ea"/>
                <a:cs typeface="+mj-cs"/>
              </a:rPr>
              <a:t>Custody -- what </a:t>
            </a:r>
            <a:r>
              <a:rPr lang="en-US" sz="2400" b="1" dirty="0">
                <a:solidFill>
                  <a:srgbClr val="002060"/>
                </a:solidFill>
                <a:latin typeface="+mj-lt"/>
                <a:ea typeface="+mj-ea"/>
                <a:cs typeface="+mj-cs"/>
              </a:rPr>
              <a:t>is it and</a:t>
            </a:r>
          </a:p>
          <a:p>
            <a:pPr lvl="0">
              <a:spcBef>
                <a:spcPct val="0"/>
              </a:spcBef>
              <a:defRPr/>
            </a:pPr>
            <a:r>
              <a:rPr lang="en-US" sz="2400" b="1" dirty="0">
                <a:solidFill>
                  <a:srgbClr val="002060"/>
                </a:solidFill>
                <a:latin typeface="+mj-lt"/>
                <a:ea typeface="+mj-ea"/>
                <a:cs typeface="+mj-cs"/>
              </a:rPr>
              <a:t>how do you get it?</a:t>
            </a:r>
          </a:p>
        </p:txBody>
      </p:sp>
      <p:sp>
        <p:nvSpPr>
          <p:cNvPr id="5" name="TextBox 4"/>
          <p:cNvSpPr txBox="1"/>
          <p:nvPr/>
        </p:nvSpPr>
        <p:spPr>
          <a:xfrm>
            <a:off x="642910" y="1928802"/>
            <a:ext cx="8143932" cy="3416320"/>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bg1">
                    <a:lumMod val="65000"/>
                  </a:schemeClr>
                </a:solidFill>
              </a:rPr>
              <a:t>Context and definitions</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What IS Executive Custody</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What is NOT Executive Custody</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Why the CEO MUST be custodian of strategic change (and therefore ERP) projects</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How to support the CEO to make this practical</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smtClean="0">
                <a:solidFill>
                  <a:schemeClr val="tx2"/>
                </a:solidFill>
              </a:rPr>
              <a:t>Some simple techniques</a:t>
            </a:r>
          </a:p>
        </p:txBody>
      </p:sp>
      <p:sp>
        <p:nvSpPr>
          <p:cNvPr id="2" name="Slide Number Placeholder 1"/>
          <p:cNvSpPr>
            <a:spLocks noGrp="1"/>
          </p:cNvSpPr>
          <p:nvPr>
            <p:ph type="sldNum" sz="quarter" idx="12"/>
          </p:nvPr>
        </p:nvSpPr>
        <p:spPr/>
        <p:txBody>
          <a:bodyPr/>
          <a:lstStyle/>
          <a:p>
            <a:fld id="{89C9D035-6A94-4569-9779-E840D39ECC0D}" type="slidenum">
              <a:rPr lang="en-US" smtClean="0"/>
              <a:pPr/>
              <a:t>55</a:t>
            </a:fld>
            <a:endParaRPr lang="en-US"/>
          </a:p>
        </p:txBody>
      </p:sp>
    </p:spTree>
    <p:extLst>
      <p:ext uri="{BB962C8B-B14F-4D97-AF65-F5344CB8AC3E}">
        <p14:creationId xmlns:p14="http://schemas.microsoft.com/office/powerpoint/2010/main" val="33696817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lvl="0">
              <a:spcBef>
                <a:spcPct val="0"/>
              </a:spcBef>
              <a:defRPr/>
            </a:pPr>
            <a:r>
              <a:rPr lang="en-US" sz="2400" b="1" dirty="0" smtClean="0">
                <a:solidFill>
                  <a:srgbClr val="002060"/>
                </a:solidFill>
                <a:latin typeface="+mj-lt"/>
                <a:ea typeface="+mj-ea"/>
                <a:cs typeface="+mj-cs"/>
              </a:rPr>
              <a:t>Executive Custody</a:t>
            </a:r>
          </a:p>
          <a:p>
            <a:pPr lvl="0">
              <a:spcBef>
                <a:spcPct val="0"/>
              </a:spcBef>
              <a:defRPr/>
            </a:pPr>
            <a:r>
              <a:rPr lang="en-US" sz="2400" b="1" dirty="0" smtClean="0">
                <a:solidFill>
                  <a:srgbClr val="002060"/>
                </a:solidFill>
                <a:latin typeface="+mj-lt"/>
                <a:ea typeface="+mj-ea"/>
                <a:cs typeface="+mj-cs"/>
              </a:rPr>
              <a:t>Simple techniques</a:t>
            </a:r>
          </a:p>
        </p:txBody>
      </p:sp>
      <p:sp>
        <p:nvSpPr>
          <p:cNvPr id="5" name="TextBox 4"/>
          <p:cNvSpPr txBox="1"/>
          <p:nvPr/>
        </p:nvSpPr>
        <p:spPr>
          <a:xfrm>
            <a:off x="642910" y="1556792"/>
            <a:ext cx="8143932" cy="4234493"/>
          </a:xfrm>
          <a:prstGeom prst="rect">
            <a:avLst/>
          </a:prstGeom>
          <a:noFill/>
        </p:spPr>
        <p:txBody>
          <a:bodyPr wrap="square" rtlCol="0">
            <a:spAutoFit/>
          </a:bodyPr>
          <a:lstStyle/>
          <a:p>
            <a:pPr marL="342900" indent="-342900">
              <a:lnSpc>
                <a:spcPts val="1900"/>
              </a:lnSpc>
              <a:buClr>
                <a:schemeClr val="tx2"/>
              </a:buClr>
              <a:buFont typeface="+mj-lt"/>
              <a:buAutoNum type="arabicPeriod"/>
            </a:pPr>
            <a:r>
              <a:rPr lang="en-US" dirty="0" smtClean="0">
                <a:solidFill>
                  <a:schemeClr val="tx2"/>
                </a:solidFill>
              </a:rPr>
              <a:t>Project leader – head round the door start and end of the day</a:t>
            </a:r>
          </a:p>
          <a:p>
            <a:pPr marL="342900" indent="-342900">
              <a:lnSpc>
                <a:spcPts val="1900"/>
              </a:lnSpc>
              <a:buClr>
                <a:schemeClr val="tx2"/>
              </a:buClr>
              <a:buFont typeface="+mj-lt"/>
              <a:buAutoNum type="arabicPeriod"/>
            </a:pPr>
            <a:endParaRPr lang="en-US" dirty="0">
              <a:solidFill>
                <a:schemeClr val="tx2"/>
              </a:solidFill>
            </a:endParaRPr>
          </a:p>
          <a:p>
            <a:pPr marL="342900" indent="-342900">
              <a:lnSpc>
                <a:spcPts val="1900"/>
              </a:lnSpc>
              <a:buClr>
                <a:schemeClr val="tx2"/>
              </a:buClr>
              <a:buFont typeface="+mj-lt"/>
              <a:buAutoNum type="arabicPeriod"/>
            </a:pPr>
            <a:r>
              <a:rPr lang="en-US" dirty="0" smtClean="0">
                <a:solidFill>
                  <a:schemeClr val="tx2"/>
                </a:solidFill>
              </a:rPr>
              <a:t>Phone if head round the door is not possible</a:t>
            </a:r>
          </a:p>
          <a:p>
            <a:pPr marL="342900" indent="-342900">
              <a:lnSpc>
                <a:spcPts val="1900"/>
              </a:lnSpc>
              <a:buClr>
                <a:schemeClr val="tx2"/>
              </a:buClr>
              <a:buFont typeface="+mj-lt"/>
              <a:buAutoNum type="arabicPeriod"/>
            </a:pPr>
            <a:endParaRPr lang="en-US" dirty="0">
              <a:solidFill>
                <a:schemeClr val="tx2"/>
              </a:solidFill>
            </a:endParaRPr>
          </a:p>
          <a:p>
            <a:pPr marL="342900" indent="-342900">
              <a:lnSpc>
                <a:spcPts val="1900"/>
              </a:lnSpc>
              <a:buClr>
                <a:schemeClr val="tx2"/>
              </a:buClr>
              <a:buFont typeface="+mj-lt"/>
              <a:buAutoNum type="arabicPeriod"/>
            </a:pPr>
            <a:r>
              <a:rPr lang="en-US" dirty="0" smtClean="0">
                <a:solidFill>
                  <a:schemeClr val="tx2"/>
                </a:solidFill>
              </a:rPr>
              <a:t>Copy CEO with ALL emails – does NOT have to read, scan subject lines and drill down as necessary – few minutes a day</a:t>
            </a:r>
          </a:p>
          <a:p>
            <a:pPr marL="342900" indent="-342900">
              <a:lnSpc>
                <a:spcPts val="1900"/>
              </a:lnSpc>
              <a:buClr>
                <a:schemeClr val="tx2"/>
              </a:buClr>
              <a:buFont typeface="+mj-lt"/>
              <a:buAutoNum type="arabicPeriod"/>
            </a:pPr>
            <a:endParaRPr lang="en-US" dirty="0">
              <a:solidFill>
                <a:schemeClr val="tx2"/>
              </a:solidFill>
            </a:endParaRPr>
          </a:p>
          <a:p>
            <a:pPr marL="342900" indent="-342900">
              <a:lnSpc>
                <a:spcPts val="1900"/>
              </a:lnSpc>
              <a:buClr>
                <a:schemeClr val="tx2"/>
              </a:buClr>
              <a:buFont typeface="+mj-lt"/>
              <a:buAutoNum type="arabicPeriod"/>
            </a:pPr>
            <a:r>
              <a:rPr lang="en-US" dirty="0" smtClean="0">
                <a:solidFill>
                  <a:schemeClr val="tx2"/>
                </a:solidFill>
              </a:rPr>
              <a:t>Weekly one on one briefing for one hour</a:t>
            </a:r>
          </a:p>
          <a:p>
            <a:pPr marL="342900" indent="-342900">
              <a:lnSpc>
                <a:spcPts val="1900"/>
              </a:lnSpc>
              <a:buClr>
                <a:schemeClr val="tx2"/>
              </a:buClr>
              <a:buFont typeface="+mj-lt"/>
              <a:buAutoNum type="arabicPeriod"/>
            </a:pPr>
            <a:endParaRPr lang="en-US" dirty="0">
              <a:solidFill>
                <a:schemeClr val="tx2"/>
              </a:solidFill>
            </a:endParaRPr>
          </a:p>
          <a:p>
            <a:pPr marL="342900" indent="-342900">
              <a:lnSpc>
                <a:spcPts val="1900"/>
              </a:lnSpc>
              <a:buClr>
                <a:schemeClr val="tx2"/>
              </a:buClr>
              <a:buFont typeface="+mj-lt"/>
              <a:buAutoNum type="arabicPeriod"/>
            </a:pPr>
            <a:r>
              <a:rPr lang="en-US" dirty="0" smtClean="0">
                <a:solidFill>
                  <a:schemeClr val="tx2"/>
                </a:solidFill>
              </a:rPr>
              <a:t>Nominally chairs weekly project meeting, may delegate to Project Leader BUT still in the room – project leader draws authority from mandate</a:t>
            </a:r>
          </a:p>
          <a:p>
            <a:pPr marL="342900" indent="-342900">
              <a:lnSpc>
                <a:spcPts val="1900"/>
              </a:lnSpc>
              <a:buClr>
                <a:schemeClr val="tx2"/>
              </a:buClr>
              <a:buFont typeface="+mj-lt"/>
              <a:buAutoNum type="arabicPeriod"/>
            </a:pPr>
            <a:endParaRPr lang="en-US" dirty="0">
              <a:solidFill>
                <a:schemeClr val="tx2"/>
              </a:solidFill>
            </a:endParaRPr>
          </a:p>
          <a:p>
            <a:pPr marL="342900" indent="-342900">
              <a:lnSpc>
                <a:spcPts val="1900"/>
              </a:lnSpc>
              <a:buClr>
                <a:schemeClr val="tx2"/>
              </a:buClr>
              <a:buFont typeface="+mj-lt"/>
              <a:buAutoNum type="arabicPeriod"/>
            </a:pPr>
            <a:r>
              <a:rPr lang="en-US" dirty="0" smtClean="0">
                <a:solidFill>
                  <a:schemeClr val="tx2"/>
                </a:solidFill>
              </a:rPr>
              <a:t>CEO Chairs monthly Project Board meetings</a:t>
            </a:r>
          </a:p>
          <a:p>
            <a:pPr marL="342900" indent="-342900">
              <a:lnSpc>
                <a:spcPts val="1900"/>
              </a:lnSpc>
              <a:buClr>
                <a:schemeClr val="tx2"/>
              </a:buClr>
              <a:buFont typeface="+mj-lt"/>
              <a:buAutoNum type="arabicPeriod"/>
            </a:pPr>
            <a:endParaRPr lang="en-US" dirty="0">
              <a:solidFill>
                <a:schemeClr val="tx2"/>
              </a:solidFill>
            </a:endParaRPr>
          </a:p>
          <a:p>
            <a:pPr marL="342900" indent="-342900">
              <a:lnSpc>
                <a:spcPts val="1900"/>
              </a:lnSpc>
              <a:buClr>
                <a:schemeClr val="tx2"/>
              </a:buClr>
              <a:buFont typeface="+mj-lt"/>
              <a:buAutoNum type="arabicPeriod"/>
            </a:pPr>
            <a:r>
              <a:rPr lang="en-US" dirty="0" smtClean="0">
                <a:solidFill>
                  <a:schemeClr val="tx2"/>
                </a:solidFill>
              </a:rPr>
              <a:t>Periodic detailed walkthroughs of the configuration with ALL relevant executives and managers</a:t>
            </a: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56</a:t>
            </a:fld>
            <a:endParaRPr lang="en-US"/>
          </a:p>
        </p:txBody>
      </p:sp>
      <p:sp>
        <p:nvSpPr>
          <p:cNvPr id="4" name="TextBox 3"/>
          <p:cNvSpPr txBox="1"/>
          <p:nvPr/>
        </p:nvSpPr>
        <p:spPr>
          <a:xfrm>
            <a:off x="623873" y="5949280"/>
            <a:ext cx="7457482" cy="646331"/>
          </a:xfrm>
          <a:prstGeom prst="rect">
            <a:avLst/>
          </a:prstGeom>
          <a:noFill/>
        </p:spPr>
        <p:txBody>
          <a:bodyPr wrap="square" rtlCol="0">
            <a:spAutoFit/>
          </a:bodyPr>
          <a:lstStyle/>
          <a:p>
            <a:pPr algn="ctr"/>
            <a:r>
              <a:rPr lang="en-US" b="1" dirty="0" smtClean="0"/>
              <a:t>If this is too much then you probably do NOT require a new ERP</a:t>
            </a:r>
            <a:endParaRPr lang="en-US" b="1" dirty="0"/>
          </a:p>
        </p:txBody>
      </p:sp>
    </p:spTree>
    <p:extLst>
      <p:ext uri="{BB962C8B-B14F-4D97-AF65-F5344CB8AC3E}">
        <p14:creationId xmlns:p14="http://schemas.microsoft.com/office/powerpoint/2010/main" val="336968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1000"/>
                                        <p:tgtEl>
                                          <p:spTgt spid="5">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1000"/>
                                        <p:tgtEl>
                                          <p:spTgt spid="5">
                                            <p:txEl>
                                              <p:pRg st="8" end="8"/>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1000"/>
                                        <p:tgtEl>
                                          <p:spTgt spid="5">
                                            <p:txEl>
                                              <p:pRg st="10" end="10"/>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fade">
                                      <p:cBhvr>
                                        <p:cTn id="31" dur="1000"/>
                                        <p:tgtEl>
                                          <p:spTgt spid="5">
                                            <p:txEl>
                                              <p:pRg st="12" end="12"/>
                                            </p:txEl>
                                          </p:spTgt>
                                        </p:tgtEl>
                                      </p:cBhvr>
                                    </p:animEffect>
                                  </p:childTnLst>
                                </p:cTn>
                              </p:par>
                            </p:childTnLst>
                          </p:cTn>
                        </p:par>
                        <p:par>
                          <p:cTn id="32" fill="hold">
                            <p:stCondLst>
                              <p:cond delay="7000"/>
                            </p:stCondLst>
                            <p:childTnLst>
                              <p:par>
                                <p:cTn id="33" presetID="2" presetClass="entr" presetSubtype="3"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000" fill="hold"/>
                                        <p:tgtEl>
                                          <p:spTgt spid="4"/>
                                        </p:tgtEl>
                                        <p:attrNameLst>
                                          <p:attrName>ppt_x</p:attrName>
                                        </p:attrNameLst>
                                      </p:cBhvr>
                                      <p:tavLst>
                                        <p:tav tm="0">
                                          <p:val>
                                            <p:strVal val="1+#ppt_w/2"/>
                                          </p:val>
                                        </p:tav>
                                        <p:tav tm="100000">
                                          <p:val>
                                            <p:strVal val="#ppt_x"/>
                                          </p:val>
                                        </p:tav>
                                      </p:tavLst>
                                    </p:anim>
                                    <p:anim calcmode="lin" valueType="num">
                                      <p:cBhvr additive="base">
                                        <p:cTn id="36"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lvl="0">
              <a:spcBef>
                <a:spcPct val="0"/>
              </a:spcBef>
              <a:defRPr/>
            </a:pPr>
            <a:r>
              <a:rPr lang="en-US" sz="2400" b="1" dirty="0">
                <a:solidFill>
                  <a:srgbClr val="002060"/>
                </a:solidFill>
                <a:latin typeface="+mj-lt"/>
                <a:ea typeface="+mj-ea"/>
                <a:cs typeface="+mj-cs"/>
              </a:rPr>
              <a:t>Executive </a:t>
            </a:r>
            <a:r>
              <a:rPr lang="en-US" sz="2400" b="1" dirty="0" smtClean="0">
                <a:solidFill>
                  <a:srgbClr val="002060"/>
                </a:solidFill>
                <a:latin typeface="+mj-lt"/>
                <a:ea typeface="+mj-ea"/>
                <a:cs typeface="+mj-cs"/>
              </a:rPr>
              <a:t>Custody -- what </a:t>
            </a:r>
            <a:r>
              <a:rPr lang="en-US" sz="2400" b="1" dirty="0">
                <a:solidFill>
                  <a:srgbClr val="002060"/>
                </a:solidFill>
                <a:latin typeface="+mj-lt"/>
                <a:ea typeface="+mj-ea"/>
                <a:cs typeface="+mj-cs"/>
              </a:rPr>
              <a:t>is it and</a:t>
            </a:r>
          </a:p>
          <a:p>
            <a:pPr lvl="0">
              <a:spcBef>
                <a:spcPct val="0"/>
              </a:spcBef>
              <a:defRPr/>
            </a:pPr>
            <a:r>
              <a:rPr lang="en-US" sz="2400" b="1" dirty="0">
                <a:solidFill>
                  <a:srgbClr val="002060"/>
                </a:solidFill>
                <a:latin typeface="+mj-lt"/>
                <a:ea typeface="+mj-ea"/>
                <a:cs typeface="+mj-cs"/>
              </a:rPr>
              <a:t>how do you get it?</a:t>
            </a:r>
          </a:p>
        </p:txBody>
      </p:sp>
      <p:sp>
        <p:nvSpPr>
          <p:cNvPr id="5" name="TextBox 4"/>
          <p:cNvSpPr txBox="1"/>
          <p:nvPr/>
        </p:nvSpPr>
        <p:spPr>
          <a:xfrm>
            <a:off x="642910" y="1928802"/>
            <a:ext cx="8143932" cy="3970318"/>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bg1">
                    <a:lumMod val="65000"/>
                  </a:schemeClr>
                </a:solidFill>
              </a:rPr>
              <a:t>Context and definitions</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What IS Executive Custody</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What is NOT Executive Custody</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Why the CEO MUST be custodian of strategic change (and therefore ERP) projects</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How to support the CEO to make this practical</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Some simple techniques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smtClean="0">
                <a:solidFill>
                  <a:schemeClr val="tx2"/>
                </a:solidFill>
              </a:rPr>
              <a:t>Summing up</a:t>
            </a:r>
            <a:endParaRPr lang="en-US" b="1"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57</a:t>
            </a:fld>
            <a:endParaRPr lang="en-US"/>
          </a:p>
        </p:txBody>
      </p:sp>
    </p:spTree>
    <p:extLst>
      <p:ext uri="{BB962C8B-B14F-4D97-AF65-F5344CB8AC3E}">
        <p14:creationId xmlns:p14="http://schemas.microsoft.com/office/powerpoint/2010/main" val="33696817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711532"/>
            <a:ext cx="7488238" cy="3608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 name="Slide Number Placeholder 3"/>
          <p:cNvSpPr>
            <a:spLocks noGrp="1"/>
          </p:cNvSpPr>
          <p:nvPr>
            <p:ph type="sldNum" sz="quarter" idx="10"/>
          </p:nvPr>
        </p:nvSpPr>
        <p:spPr/>
        <p:txBody>
          <a:bodyPr/>
          <a:lstStyle/>
          <a:p>
            <a:pPr>
              <a:defRPr/>
            </a:pPr>
            <a:fld id="{B7EEF184-7469-447F-922E-182DA91D740F}" type="slidenum">
              <a:rPr lang="en-US"/>
              <a:pPr>
                <a:defRPr/>
              </a:pPr>
              <a:t>58</a:t>
            </a:fld>
            <a:endParaRPr lang="en-US"/>
          </a:p>
        </p:txBody>
      </p:sp>
      <p:sp>
        <p:nvSpPr>
          <p:cNvPr id="57348" name="Rectangle 2"/>
          <p:cNvSpPr>
            <a:spLocks noGrp="1" noChangeArrowheads="1"/>
          </p:cNvSpPr>
          <p:nvPr>
            <p:ph type="title"/>
          </p:nvPr>
        </p:nvSpPr>
        <p:spPr>
          <a:xfrm>
            <a:off x="251520" y="260648"/>
            <a:ext cx="8610600" cy="762000"/>
          </a:xfrm>
        </p:spPr>
        <p:txBody>
          <a:bodyPr vert="horz" lIns="91440" tIns="45720" rIns="91440" bIns="45720" rtlCol="0" anchor="ctr">
            <a:noAutofit/>
          </a:bodyPr>
          <a:lstStyle/>
          <a:p>
            <a:pPr algn="l"/>
            <a:r>
              <a:rPr lang="en-ZA" sz="2400" b="1" dirty="0">
                <a:solidFill>
                  <a:srgbClr val="002060"/>
                </a:solidFill>
                <a:latin typeface="+mn-lt"/>
                <a:ea typeface="+mn-ea"/>
                <a:cs typeface="+mn-cs"/>
              </a:rPr>
              <a:t>The fundamental requirements for an </a:t>
            </a:r>
            <a:r>
              <a:rPr lang="en-ZA" sz="2400" b="1" dirty="0" smtClean="0">
                <a:solidFill>
                  <a:srgbClr val="002060"/>
                </a:solidFill>
                <a:latin typeface="+mn-lt"/>
                <a:ea typeface="+mn-ea"/>
                <a:cs typeface="+mn-cs"/>
              </a:rPr>
              <a:t>ERP</a:t>
            </a:r>
            <a:br>
              <a:rPr lang="en-ZA" sz="2400" b="1" dirty="0" smtClean="0">
                <a:solidFill>
                  <a:srgbClr val="002060"/>
                </a:solidFill>
                <a:latin typeface="+mn-lt"/>
                <a:ea typeface="+mn-ea"/>
                <a:cs typeface="+mn-cs"/>
              </a:rPr>
            </a:br>
            <a:r>
              <a:rPr lang="en-ZA" sz="2400" b="1" dirty="0" smtClean="0">
                <a:solidFill>
                  <a:srgbClr val="002060"/>
                </a:solidFill>
                <a:latin typeface="+mn-lt"/>
                <a:ea typeface="+mn-ea"/>
                <a:cs typeface="+mn-cs"/>
              </a:rPr>
              <a:t>ONLY possible if the </a:t>
            </a:r>
            <a:r>
              <a:rPr lang="en-ZA" sz="2400" b="1" dirty="0" err="1" smtClean="0">
                <a:solidFill>
                  <a:srgbClr val="002060"/>
                </a:solidFill>
                <a:latin typeface="+mn-lt"/>
                <a:ea typeface="+mn-ea"/>
                <a:cs typeface="+mn-cs"/>
              </a:rPr>
              <a:t>CEO</a:t>
            </a:r>
            <a:r>
              <a:rPr lang="en-ZA" sz="2400" b="1" dirty="0" smtClean="0">
                <a:solidFill>
                  <a:srgbClr val="002060"/>
                </a:solidFill>
                <a:latin typeface="+mn-lt"/>
                <a:ea typeface="+mn-ea"/>
                <a:cs typeface="+mn-cs"/>
              </a:rPr>
              <a:t> takes custody</a:t>
            </a:r>
            <a:endParaRPr lang="en-GB" sz="2400" b="1" dirty="0">
              <a:solidFill>
                <a:srgbClr val="002060"/>
              </a:solidFill>
              <a:latin typeface="+mn-lt"/>
              <a:ea typeface="+mn-ea"/>
              <a:cs typeface="+mn-cs"/>
            </a:endParaRPr>
          </a:p>
        </p:txBody>
      </p:sp>
      <p:sp>
        <p:nvSpPr>
          <p:cNvPr id="4100" name="Rectangle 3"/>
          <p:cNvSpPr>
            <a:spLocks noGrp="1" noChangeArrowheads="1"/>
          </p:cNvSpPr>
          <p:nvPr>
            <p:ph type="body" idx="1"/>
          </p:nvPr>
        </p:nvSpPr>
        <p:spPr>
          <a:xfrm>
            <a:off x="395536" y="1700808"/>
            <a:ext cx="8229600" cy="4635115"/>
          </a:xfrm>
          <a:noFill/>
        </p:spPr>
        <p:txBody>
          <a:bodyPr wrap="square" rtlCol="0">
            <a:spAutoFit/>
          </a:bodyPr>
          <a:lstStyle/>
          <a:p>
            <a:pPr marL="0">
              <a:buFont typeface="Wingdings" pitchFamily="2" charset="2"/>
              <a:buChar char="Ø"/>
            </a:pPr>
            <a:r>
              <a:rPr lang="en-GB" sz="1800" dirty="0">
                <a:solidFill>
                  <a:srgbClr val="002060"/>
                </a:solidFill>
              </a:rPr>
              <a:t>The answers to questions I have not yet thought to ask</a:t>
            </a:r>
          </a:p>
          <a:p>
            <a:pPr marL="0">
              <a:buFont typeface="Wingdings" pitchFamily="2" charset="2"/>
              <a:buChar char="Ø"/>
            </a:pPr>
            <a:endParaRPr lang="en-GB" sz="1800" dirty="0" smtClean="0">
              <a:solidFill>
                <a:srgbClr val="002060"/>
              </a:solidFill>
            </a:endParaRPr>
          </a:p>
          <a:p>
            <a:pPr marL="0">
              <a:buFont typeface="Wingdings" pitchFamily="2" charset="2"/>
              <a:buChar char="Ø"/>
            </a:pPr>
            <a:r>
              <a:rPr lang="en-GB" sz="1800" dirty="0" smtClean="0">
                <a:solidFill>
                  <a:srgbClr val="002060"/>
                </a:solidFill>
              </a:rPr>
              <a:t>Enable </a:t>
            </a:r>
            <a:r>
              <a:rPr lang="en-GB" sz="1800" dirty="0">
                <a:solidFill>
                  <a:srgbClr val="002060"/>
                </a:solidFill>
              </a:rPr>
              <a:t>me to run the business MY way</a:t>
            </a:r>
          </a:p>
          <a:p>
            <a:pPr marL="0">
              <a:buFont typeface="Wingdings" pitchFamily="2" charset="2"/>
              <a:buChar char="Ø"/>
            </a:pPr>
            <a:endParaRPr lang="en-GB" sz="1800" dirty="0" smtClean="0">
              <a:solidFill>
                <a:srgbClr val="002060"/>
              </a:solidFill>
            </a:endParaRPr>
          </a:p>
          <a:p>
            <a:pPr marL="0">
              <a:buFont typeface="Wingdings" pitchFamily="2" charset="2"/>
              <a:buChar char="Ø"/>
            </a:pPr>
            <a:r>
              <a:rPr lang="en-GB" sz="1800" dirty="0" smtClean="0">
                <a:solidFill>
                  <a:srgbClr val="002060"/>
                </a:solidFill>
              </a:rPr>
              <a:t>Accurately </a:t>
            </a:r>
            <a:r>
              <a:rPr lang="en-GB" sz="1800" dirty="0">
                <a:solidFill>
                  <a:srgbClr val="002060"/>
                </a:solidFill>
              </a:rPr>
              <a:t>model every aspect of my business</a:t>
            </a:r>
          </a:p>
          <a:p>
            <a:pPr marL="0">
              <a:buFont typeface="Wingdings" pitchFamily="2" charset="2"/>
              <a:buChar char="Ø"/>
            </a:pPr>
            <a:endParaRPr lang="en-GB" sz="1800" dirty="0" smtClean="0">
              <a:solidFill>
                <a:srgbClr val="002060"/>
              </a:solidFill>
            </a:endParaRPr>
          </a:p>
          <a:p>
            <a:pPr marL="0">
              <a:buFont typeface="Wingdings" pitchFamily="2" charset="2"/>
              <a:buChar char="Ø"/>
            </a:pPr>
            <a:r>
              <a:rPr lang="en-GB" sz="1800" dirty="0" smtClean="0">
                <a:solidFill>
                  <a:srgbClr val="002060"/>
                </a:solidFill>
              </a:rPr>
              <a:t>Totally </a:t>
            </a:r>
            <a:r>
              <a:rPr lang="en-GB" sz="1800" dirty="0">
                <a:solidFill>
                  <a:srgbClr val="002060"/>
                </a:solidFill>
              </a:rPr>
              <a:t>integrated solution</a:t>
            </a:r>
          </a:p>
          <a:p>
            <a:pPr marL="0">
              <a:buFont typeface="Wingdings" pitchFamily="2" charset="2"/>
              <a:buChar char="Ø"/>
            </a:pPr>
            <a:endParaRPr lang="en-GB" sz="1800" dirty="0" smtClean="0">
              <a:solidFill>
                <a:srgbClr val="002060"/>
              </a:solidFill>
            </a:endParaRPr>
          </a:p>
          <a:p>
            <a:pPr marL="0">
              <a:buFont typeface="Wingdings" pitchFamily="2" charset="2"/>
              <a:buChar char="Ø"/>
            </a:pPr>
            <a:r>
              <a:rPr lang="en-GB" sz="1800" dirty="0" smtClean="0">
                <a:solidFill>
                  <a:srgbClr val="002060"/>
                </a:solidFill>
              </a:rPr>
              <a:t>Entirely </a:t>
            </a:r>
            <a:r>
              <a:rPr lang="en-GB" sz="1800" dirty="0">
                <a:solidFill>
                  <a:srgbClr val="002060"/>
                </a:solidFill>
              </a:rPr>
              <a:t>reliable and dependable</a:t>
            </a:r>
          </a:p>
          <a:p>
            <a:pPr marL="0">
              <a:buFont typeface="Wingdings" pitchFamily="2" charset="2"/>
              <a:buChar char="Ø"/>
            </a:pPr>
            <a:endParaRPr lang="en-GB" sz="1800" dirty="0" smtClean="0">
              <a:solidFill>
                <a:srgbClr val="002060"/>
              </a:solidFill>
            </a:endParaRPr>
          </a:p>
          <a:p>
            <a:pPr marL="0">
              <a:buFont typeface="Wingdings" pitchFamily="2" charset="2"/>
              <a:buChar char="Ø"/>
            </a:pPr>
            <a:r>
              <a:rPr lang="en-GB" sz="1800" dirty="0" smtClean="0">
                <a:solidFill>
                  <a:srgbClr val="002060"/>
                </a:solidFill>
              </a:rPr>
              <a:t>Fundamentally </a:t>
            </a:r>
            <a:r>
              <a:rPr lang="en-GB" sz="1800" dirty="0">
                <a:solidFill>
                  <a:srgbClr val="002060"/>
                </a:solidFill>
              </a:rPr>
              <a:t>support the essence of the business and how it thrives (strategy)</a:t>
            </a:r>
          </a:p>
          <a:p>
            <a:pPr marL="0">
              <a:buFont typeface="Wingdings" pitchFamily="2" charset="2"/>
              <a:buChar char="Ø"/>
            </a:pPr>
            <a:endParaRPr lang="en-GB" sz="1800" dirty="0" smtClean="0">
              <a:solidFill>
                <a:srgbClr val="002060"/>
              </a:solidFill>
            </a:endParaRPr>
          </a:p>
          <a:p>
            <a:pPr marL="0">
              <a:buFont typeface="Wingdings" pitchFamily="2" charset="2"/>
              <a:buChar char="Ø"/>
            </a:pPr>
            <a:r>
              <a:rPr lang="en-GB" sz="1800" dirty="0" smtClean="0">
                <a:solidFill>
                  <a:srgbClr val="002060"/>
                </a:solidFill>
              </a:rPr>
              <a:t>Fully </a:t>
            </a:r>
            <a:r>
              <a:rPr lang="en-GB" sz="1800" dirty="0">
                <a:solidFill>
                  <a:srgbClr val="002060"/>
                </a:solidFill>
              </a:rPr>
              <a:t>support my day to </a:t>
            </a:r>
            <a:r>
              <a:rPr lang="en-GB" sz="1800" dirty="0" smtClean="0">
                <a:solidFill>
                  <a:srgbClr val="002060"/>
                </a:solidFill>
              </a:rPr>
              <a:t>day </a:t>
            </a:r>
            <a:r>
              <a:rPr lang="en-GB" sz="1800" dirty="0">
                <a:solidFill>
                  <a:srgbClr val="002060"/>
                </a:solidFill>
              </a:rPr>
              <a:t>operational functions</a:t>
            </a:r>
          </a:p>
        </p:txBody>
      </p:sp>
    </p:spTree>
    <p:extLst>
      <p:ext uri="{BB962C8B-B14F-4D97-AF65-F5344CB8AC3E}">
        <p14:creationId xmlns:p14="http://schemas.microsoft.com/office/powerpoint/2010/main" val="3083855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500"/>
                                        <p:tgtEl>
                                          <p:spTgt spid="4100">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100">
                                            <p:txEl>
                                              <p:pRg st="2" end="2"/>
                                            </p:txEl>
                                          </p:spTgt>
                                        </p:tgtEl>
                                        <p:attrNameLst>
                                          <p:attrName>style.visibility</p:attrName>
                                        </p:attrNameLst>
                                      </p:cBhvr>
                                      <p:to>
                                        <p:strVal val="visible"/>
                                      </p:to>
                                    </p:set>
                                    <p:animEffect transition="in" filter="fade">
                                      <p:cBhvr>
                                        <p:cTn id="11" dur="500"/>
                                        <p:tgtEl>
                                          <p:spTgt spid="4100">
                                            <p:txEl>
                                              <p:pRg st="2" end="2"/>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00">
                                            <p:txEl>
                                              <p:pRg st="4" end="4"/>
                                            </p:txEl>
                                          </p:spTgt>
                                        </p:tgtEl>
                                        <p:attrNameLst>
                                          <p:attrName>style.visibility</p:attrName>
                                        </p:attrNameLst>
                                      </p:cBhvr>
                                      <p:to>
                                        <p:strVal val="visible"/>
                                      </p:to>
                                    </p:set>
                                    <p:animEffect transition="in" filter="fade">
                                      <p:cBhvr>
                                        <p:cTn id="15" dur="500"/>
                                        <p:tgtEl>
                                          <p:spTgt spid="4100">
                                            <p:txEl>
                                              <p:pRg st="4" end="4"/>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00">
                                            <p:txEl>
                                              <p:pRg st="6" end="6"/>
                                            </p:txEl>
                                          </p:spTgt>
                                        </p:tgtEl>
                                        <p:attrNameLst>
                                          <p:attrName>style.visibility</p:attrName>
                                        </p:attrNameLst>
                                      </p:cBhvr>
                                      <p:to>
                                        <p:strVal val="visible"/>
                                      </p:to>
                                    </p:set>
                                    <p:animEffect transition="in" filter="fade">
                                      <p:cBhvr>
                                        <p:cTn id="19" dur="500"/>
                                        <p:tgtEl>
                                          <p:spTgt spid="4100">
                                            <p:txEl>
                                              <p:pRg st="6" end="6"/>
                                            </p:txEl>
                                          </p:spTgt>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4100">
                                            <p:txEl>
                                              <p:pRg st="8" end="8"/>
                                            </p:txEl>
                                          </p:spTgt>
                                        </p:tgtEl>
                                        <p:attrNameLst>
                                          <p:attrName>style.visibility</p:attrName>
                                        </p:attrNameLst>
                                      </p:cBhvr>
                                      <p:to>
                                        <p:strVal val="visible"/>
                                      </p:to>
                                    </p:set>
                                    <p:animEffect transition="in" filter="fade">
                                      <p:cBhvr>
                                        <p:cTn id="23" dur="500"/>
                                        <p:tgtEl>
                                          <p:spTgt spid="4100">
                                            <p:txEl>
                                              <p:pRg st="8" end="8"/>
                                            </p:txEl>
                                          </p:spTgt>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4100">
                                            <p:txEl>
                                              <p:pRg st="10" end="10"/>
                                            </p:txEl>
                                          </p:spTgt>
                                        </p:tgtEl>
                                        <p:attrNameLst>
                                          <p:attrName>style.visibility</p:attrName>
                                        </p:attrNameLst>
                                      </p:cBhvr>
                                      <p:to>
                                        <p:strVal val="visible"/>
                                      </p:to>
                                    </p:set>
                                    <p:animEffect transition="in" filter="fade">
                                      <p:cBhvr>
                                        <p:cTn id="27" dur="500"/>
                                        <p:tgtEl>
                                          <p:spTgt spid="4100">
                                            <p:txEl>
                                              <p:pRg st="10" end="10"/>
                                            </p:txEl>
                                          </p:spTgt>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4100">
                                            <p:txEl>
                                              <p:pRg st="12" end="12"/>
                                            </p:txEl>
                                          </p:spTgt>
                                        </p:tgtEl>
                                        <p:attrNameLst>
                                          <p:attrName>style.visibility</p:attrName>
                                        </p:attrNameLst>
                                      </p:cBhvr>
                                      <p:to>
                                        <p:strVal val="visible"/>
                                      </p:to>
                                    </p:set>
                                    <p:animEffect transition="in" filter="fade">
                                      <p:cBhvr>
                                        <p:cTn id="31" dur="500"/>
                                        <p:tgtEl>
                                          <p:spTgt spid="410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71472" y="214290"/>
            <a:ext cx="6786610" cy="461665"/>
          </a:xfrm>
          <a:prstGeom prst="rect">
            <a:avLst/>
          </a:prstGeom>
          <a:noFill/>
        </p:spPr>
        <p:txBody>
          <a:bodyPr wrap="square" rtlCol="0">
            <a:spAutoFit/>
          </a:bodyPr>
          <a:lstStyle/>
          <a:p>
            <a:r>
              <a:rPr lang="en-ZA" sz="2400" b="1" dirty="0" smtClean="0">
                <a:solidFill>
                  <a:srgbClr val="002060"/>
                </a:solidFill>
              </a:rPr>
              <a:t>Summing up</a:t>
            </a:r>
            <a:endParaRPr lang="en-US" sz="2400" b="1" dirty="0">
              <a:solidFill>
                <a:srgbClr val="002060"/>
              </a:solidFill>
            </a:endParaRPr>
          </a:p>
        </p:txBody>
      </p:sp>
      <p:sp>
        <p:nvSpPr>
          <p:cNvPr id="21" name="TextBox 20"/>
          <p:cNvSpPr txBox="1"/>
          <p:nvPr/>
        </p:nvSpPr>
        <p:spPr>
          <a:xfrm>
            <a:off x="785786" y="1571612"/>
            <a:ext cx="7643866" cy="5078313"/>
          </a:xfrm>
          <a:prstGeom prst="rect">
            <a:avLst/>
          </a:prstGeom>
          <a:noFill/>
          <a:ln w="25400">
            <a:solidFill>
              <a:schemeClr val="tx2"/>
            </a:solidFill>
          </a:ln>
        </p:spPr>
        <p:txBody>
          <a:bodyPr wrap="square" rtlCol="0">
            <a:spAutoFit/>
          </a:bodyPr>
          <a:lstStyle/>
          <a:p>
            <a:pPr marL="342900" indent="-342900">
              <a:buFont typeface="+mj-lt"/>
              <a:buAutoNum type="arabicPeriod"/>
            </a:pPr>
            <a:r>
              <a:rPr lang="en-ZA" dirty="0" smtClean="0">
                <a:solidFill>
                  <a:srgbClr val="002060"/>
                </a:solidFill>
                <a:sym typeface="Wingdings" pitchFamily="2" charset="2"/>
              </a:rPr>
              <a:t>The </a:t>
            </a:r>
            <a:r>
              <a:rPr lang="en-ZA" dirty="0" err="1" smtClean="0">
                <a:solidFill>
                  <a:srgbClr val="002060"/>
                </a:solidFill>
                <a:sym typeface="Wingdings" pitchFamily="2" charset="2"/>
              </a:rPr>
              <a:t>CEO</a:t>
            </a:r>
            <a:r>
              <a:rPr lang="en-ZA" dirty="0" smtClean="0">
                <a:solidFill>
                  <a:srgbClr val="002060"/>
                </a:solidFill>
                <a:sym typeface="Wingdings" pitchFamily="2" charset="2"/>
              </a:rPr>
              <a:t> </a:t>
            </a:r>
            <a:r>
              <a:rPr lang="en-ZA" dirty="0" err="1" smtClean="0">
                <a:solidFill>
                  <a:srgbClr val="002060"/>
                </a:solidFill>
                <a:sym typeface="Wingdings" pitchFamily="2" charset="2"/>
              </a:rPr>
              <a:t>OWN’s</a:t>
            </a:r>
            <a:r>
              <a:rPr lang="en-ZA" dirty="0" smtClean="0">
                <a:solidFill>
                  <a:srgbClr val="002060"/>
                </a:solidFill>
                <a:sym typeface="Wingdings" pitchFamily="2" charset="2"/>
              </a:rPr>
              <a:t> the strategic “helicopter view” of the business – </a:t>
            </a:r>
            <a:r>
              <a:rPr lang="en-ZA" dirty="0" err="1" smtClean="0">
                <a:solidFill>
                  <a:srgbClr val="002060"/>
                </a:solidFill>
                <a:sym typeface="Wingdings" pitchFamily="2" charset="2"/>
              </a:rPr>
              <a:t>CEO</a:t>
            </a:r>
            <a:r>
              <a:rPr lang="en-ZA" dirty="0" smtClean="0">
                <a:solidFill>
                  <a:srgbClr val="002060"/>
                </a:solidFill>
                <a:sym typeface="Wingdings" pitchFamily="2" charset="2"/>
              </a:rPr>
              <a:t> custody is therefore NOT NEGOTIABLE</a:t>
            </a:r>
          </a:p>
          <a:p>
            <a:pPr marL="342900" indent="-342900">
              <a:buFont typeface="+mj-lt"/>
              <a:buAutoNum type="arabicPeriod"/>
            </a:pPr>
            <a:endParaRPr lang="en-ZA" dirty="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Only the </a:t>
            </a:r>
            <a:r>
              <a:rPr lang="en-ZA" dirty="0" err="1" smtClean="0">
                <a:solidFill>
                  <a:srgbClr val="002060"/>
                </a:solidFill>
                <a:sym typeface="Wingdings" pitchFamily="2" charset="2"/>
              </a:rPr>
              <a:t>CEO</a:t>
            </a:r>
            <a:r>
              <a:rPr lang="en-ZA" dirty="0" smtClean="0">
                <a:solidFill>
                  <a:srgbClr val="002060"/>
                </a:solidFill>
                <a:sym typeface="Wingdings" pitchFamily="2" charset="2"/>
              </a:rPr>
              <a:t> can “kick butt” to get executives and their silo’s to work together</a:t>
            </a:r>
          </a:p>
          <a:p>
            <a:pPr marL="342900" indent="-342900">
              <a:buFont typeface="+mj-lt"/>
              <a:buAutoNum type="arabicPeriod"/>
            </a:pPr>
            <a:endParaRPr lang="en-ZA" dirty="0" smtClean="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To </a:t>
            </a:r>
            <a:r>
              <a:rPr lang="en-ZA" dirty="0">
                <a:solidFill>
                  <a:srgbClr val="002060"/>
                </a:solidFill>
                <a:sym typeface="Wingdings" pitchFamily="2" charset="2"/>
              </a:rPr>
              <a:t>get executive intelligence OUT you must put executive intelligence IN – only the </a:t>
            </a:r>
            <a:r>
              <a:rPr lang="en-ZA" dirty="0" err="1">
                <a:solidFill>
                  <a:srgbClr val="002060"/>
                </a:solidFill>
                <a:sym typeface="Wingdings" pitchFamily="2" charset="2"/>
              </a:rPr>
              <a:t>CEO</a:t>
            </a:r>
            <a:r>
              <a:rPr lang="en-ZA" dirty="0">
                <a:solidFill>
                  <a:srgbClr val="002060"/>
                </a:solidFill>
                <a:sym typeface="Wingdings" pitchFamily="2" charset="2"/>
              </a:rPr>
              <a:t> has the complete picture</a:t>
            </a:r>
          </a:p>
          <a:p>
            <a:pPr marL="342900" indent="-342900">
              <a:buFont typeface="+mj-lt"/>
              <a:buAutoNum type="arabicPeriod"/>
            </a:pPr>
            <a:endParaRPr lang="en-ZA" dirty="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This is NOT a LOT of work, it is working clever</a:t>
            </a:r>
          </a:p>
          <a:p>
            <a:pPr marL="342900" indent="-342900">
              <a:buFont typeface="+mj-lt"/>
              <a:buAutoNum type="arabicPeriod"/>
            </a:pPr>
            <a:endParaRPr lang="en-ZA" dirty="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The magnitude of the investment warrants the time investment</a:t>
            </a:r>
          </a:p>
          <a:p>
            <a:pPr marL="342900" indent="-342900">
              <a:buFont typeface="+mj-lt"/>
              <a:buAutoNum type="arabicPeriod"/>
            </a:pPr>
            <a:endParaRPr lang="en-ZA" dirty="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The scale of the downside risk warrants the time investment</a:t>
            </a:r>
          </a:p>
          <a:p>
            <a:pPr marL="342900" indent="-342900">
              <a:buFont typeface="+mj-lt"/>
              <a:buAutoNum type="arabicPeriod"/>
            </a:pPr>
            <a:endParaRPr lang="en-ZA" dirty="0">
              <a:solidFill>
                <a:srgbClr val="002060"/>
              </a:solidFill>
              <a:sym typeface="Wingdings" pitchFamily="2" charset="2"/>
            </a:endParaRPr>
          </a:p>
          <a:p>
            <a:pPr marL="342900" indent="-342900">
              <a:buFont typeface="+mj-lt"/>
              <a:buAutoNum type="arabicPeriod"/>
            </a:pPr>
            <a:r>
              <a:rPr lang="en-ZA" dirty="0">
                <a:solidFill>
                  <a:srgbClr val="002060"/>
                </a:solidFill>
                <a:sym typeface="Wingdings" pitchFamily="2" charset="2"/>
              </a:rPr>
              <a:t>A significant </a:t>
            </a:r>
            <a:r>
              <a:rPr lang="en-ZA" dirty="0" smtClean="0">
                <a:solidFill>
                  <a:srgbClr val="002060"/>
                </a:solidFill>
                <a:sym typeface="Wingdings" pitchFamily="2" charset="2"/>
              </a:rPr>
              <a:t>opportunity to get more out of your current systems</a:t>
            </a:r>
          </a:p>
        </p:txBody>
      </p:sp>
      <p:pic>
        <p:nvPicPr>
          <p:cNvPr id="4" name="Picture 2"/>
          <p:cNvPicPr>
            <a:picLocks noChangeAspect="1" noChangeArrowheads="1"/>
          </p:cNvPicPr>
          <p:nvPr/>
        </p:nvPicPr>
        <p:blipFill>
          <a:blip r:embed="rId3" cstate="print"/>
          <a:srcRect/>
          <a:stretch>
            <a:fillRect/>
          </a:stretch>
        </p:blipFill>
        <p:spPr bwMode="auto">
          <a:xfrm>
            <a:off x="4788024" y="0"/>
            <a:ext cx="1932240" cy="1285884"/>
          </a:xfrm>
          <a:prstGeom prst="rect">
            <a:avLst/>
          </a:prstGeom>
          <a:noFill/>
          <a:ln w="9525">
            <a:noFill/>
            <a:miter lim="800000"/>
            <a:headEnd/>
            <a:tailEnd/>
          </a:ln>
        </p:spPr>
      </p:pic>
      <p:sp>
        <p:nvSpPr>
          <p:cNvPr id="5" name="TextBox 4"/>
          <p:cNvSpPr txBox="1"/>
          <p:nvPr/>
        </p:nvSpPr>
        <p:spPr>
          <a:xfrm>
            <a:off x="4788024" y="642942"/>
            <a:ext cx="2000264" cy="646331"/>
          </a:xfrm>
          <a:prstGeom prst="rect">
            <a:avLst/>
          </a:prstGeom>
          <a:solidFill>
            <a:schemeClr val="accent1">
              <a:alpha val="61000"/>
            </a:schemeClr>
          </a:solidFill>
        </p:spPr>
        <p:txBody>
          <a:bodyPr wrap="square" rtlCol="0">
            <a:spAutoFit/>
          </a:bodyPr>
          <a:lstStyle/>
          <a:p>
            <a:pPr algn="ctr"/>
            <a:r>
              <a:rPr lang="en-ZA" b="1" dirty="0" smtClean="0">
                <a:solidFill>
                  <a:srgbClr val="FF0000"/>
                </a:solidFill>
              </a:rPr>
              <a:t>Better DECISIONS</a:t>
            </a:r>
            <a:endParaRPr lang="en-US" b="1" dirty="0">
              <a:solidFill>
                <a:srgbClr val="FF0000"/>
              </a:solidFill>
            </a:endParaRPr>
          </a:p>
        </p:txBody>
      </p:sp>
      <p:sp>
        <p:nvSpPr>
          <p:cNvPr id="6" name="Rectangle 5"/>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89C9D035-6A94-4569-9779-E840D39ECC0D}" type="slidenum">
              <a:rPr lang="en-US" smtClean="0"/>
              <a:pPr/>
              <a:t>59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2000"/>
                                        <p:tgtEl>
                                          <p:spTgt spid="21">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animEffect transition="in" filter="fade">
                                      <p:cBhvr>
                                        <p:cTn id="11" dur="2000"/>
                                        <p:tgtEl>
                                          <p:spTgt spid="21">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animEffect transition="in" filter="fade">
                                      <p:cBhvr>
                                        <p:cTn id="15" dur="2000"/>
                                        <p:tgtEl>
                                          <p:spTgt spid="21">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1">
                                            <p:txEl>
                                              <p:pRg st="6" end="6"/>
                                            </p:txEl>
                                          </p:spTgt>
                                        </p:tgtEl>
                                        <p:attrNameLst>
                                          <p:attrName>style.visibility</p:attrName>
                                        </p:attrNameLst>
                                      </p:cBhvr>
                                      <p:to>
                                        <p:strVal val="visible"/>
                                      </p:to>
                                    </p:set>
                                    <p:animEffect transition="in" filter="fade">
                                      <p:cBhvr>
                                        <p:cTn id="19" dur="2000"/>
                                        <p:tgtEl>
                                          <p:spTgt spid="21">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21">
                                            <p:txEl>
                                              <p:pRg st="8" end="8"/>
                                            </p:txEl>
                                          </p:spTgt>
                                        </p:tgtEl>
                                        <p:attrNameLst>
                                          <p:attrName>style.visibility</p:attrName>
                                        </p:attrNameLst>
                                      </p:cBhvr>
                                      <p:to>
                                        <p:strVal val="visible"/>
                                      </p:to>
                                    </p:set>
                                    <p:animEffect transition="in" filter="fade">
                                      <p:cBhvr>
                                        <p:cTn id="23" dur="2000"/>
                                        <p:tgtEl>
                                          <p:spTgt spid="21">
                                            <p:txEl>
                                              <p:pRg st="8" end="8"/>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21">
                                            <p:txEl>
                                              <p:pRg st="10" end="10"/>
                                            </p:txEl>
                                          </p:spTgt>
                                        </p:tgtEl>
                                        <p:attrNameLst>
                                          <p:attrName>style.visibility</p:attrName>
                                        </p:attrNameLst>
                                      </p:cBhvr>
                                      <p:to>
                                        <p:strVal val="visible"/>
                                      </p:to>
                                    </p:set>
                                    <p:animEffect transition="in" filter="fade">
                                      <p:cBhvr>
                                        <p:cTn id="27" dur="2000"/>
                                        <p:tgtEl>
                                          <p:spTgt spid="21">
                                            <p:txEl>
                                              <p:pRg st="10" end="10"/>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21">
                                            <p:txEl>
                                              <p:pRg st="12" end="12"/>
                                            </p:txEl>
                                          </p:spTgt>
                                        </p:tgtEl>
                                        <p:attrNameLst>
                                          <p:attrName>style.visibility</p:attrName>
                                        </p:attrNameLst>
                                      </p:cBhvr>
                                      <p:to>
                                        <p:strVal val="visible"/>
                                      </p:to>
                                    </p:set>
                                    <p:animEffect transition="in" filter="fade">
                                      <p:cBhvr>
                                        <p:cTn id="31" dur="2000"/>
                                        <p:tgtEl>
                                          <p:spTgt spid="21">
                                            <p:txEl>
                                              <p:pRg st="12" end="12"/>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childTnLst>
                                </p:cTn>
                              </p:par>
                            </p:childTnLst>
                          </p:cTn>
                        </p:par>
                        <p:par>
                          <p:cTn id="36" fill="hold">
                            <p:stCondLst>
                              <p:cond delay="15000"/>
                            </p:stCondLst>
                            <p:childTnLst>
                              <p:par>
                                <p:cTn id="37" presetID="2" presetClass="entr" presetSubtype="3"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1+#ppt_w/2"/>
                                          </p:val>
                                        </p:tav>
                                        <p:tav tm="100000">
                                          <p:val>
                                            <p:strVal val="#ppt_x"/>
                                          </p:val>
                                        </p:tav>
                                      </p:tavLst>
                                    </p:anim>
                                    <p:anim calcmode="lin" valueType="num">
                                      <p:cBhvr additive="base">
                                        <p:cTn id="40" dur="1000" fill="hold"/>
                                        <p:tgtEl>
                                          <p:spTgt spid="5"/>
                                        </p:tgtEl>
                                        <p:attrNameLst>
                                          <p:attrName>ppt_y</p:attrName>
                                        </p:attrNameLst>
                                      </p:cBhvr>
                                      <p:tavLst>
                                        <p:tav tm="0">
                                          <p:val>
                                            <p:strVal val="0-#ppt_h/2"/>
                                          </p:val>
                                        </p:tav>
                                        <p:tav tm="100000">
                                          <p:val>
                                            <p:strVal val="#ppt_y"/>
                                          </p:val>
                                        </p:tav>
                                      </p:tavLst>
                                    </p:anim>
                                  </p:childTnLst>
                                </p:cTn>
                              </p:par>
                            </p:childTnLst>
                          </p:cTn>
                        </p:par>
                        <p:par>
                          <p:cTn id="41" fill="hold">
                            <p:stCondLst>
                              <p:cond delay="16000"/>
                            </p:stCondLst>
                            <p:childTnLst>
                              <p:par>
                                <p:cTn id="42" presetID="10" presetClass="entr" presetSubtype="0" fill="hold" grpId="0" nodeType="afterEffect" nodePh="1">
                                  <p:stCondLst>
                                    <p:cond delay="0"/>
                                  </p:stCondLst>
                                  <p:endCondLst>
                                    <p:cond evt="begin" delay="0">
                                      <p:tn val="42"/>
                                    </p:cond>
                                  </p:end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214282" y="2071678"/>
            <a:ext cx="8643998" cy="2585323"/>
          </a:xfrm>
          <a:prstGeom prst="rect">
            <a:avLst/>
          </a:prstGeom>
          <a:noFill/>
        </p:spPr>
        <p:txBody>
          <a:bodyPr wrap="square" rtlCol="0">
            <a:spAutoFit/>
          </a:bodyPr>
          <a:lstStyle/>
          <a:p>
            <a:r>
              <a:rPr lang="en-US" b="1" dirty="0" smtClean="0">
                <a:solidFill>
                  <a:schemeClr val="tx2"/>
                </a:solidFill>
              </a:rPr>
              <a:t>"Attendees of Gartner's Business Intelligence Summit in London last month were not surprised to hear that most enterprises are still failing to use business intelligence (BI) strategically. Gartner's survey of over 1300 CIOs returned some unimpressive findings about the state of BI implementations: Gartner's vice: president of research summed up the situation nicely by saying:</a:t>
            </a:r>
          </a:p>
          <a:p>
            <a:endParaRPr lang="en-US" b="1" dirty="0" smtClean="0">
              <a:solidFill>
                <a:schemeClr val="tx2"/>
              </a:solidFill>
            </a:endParaRPr>
          </a:p>
          <a:p>
            <a:r>
              <a:rPr lang="en-US" b="1" dirty="0" smtClean="0">
                <a:solidFill>
                  <a:srgbClr val="150C8E"/>
                </a:solidFill>
              </a:rPr>
              <a:t>“</a:t>
            </a:r>
            <a:r>
              <a:rPr lang="en-US" b="1" i="1" u="sng" dirty="0" smtClean="0">
                <a:solidFill>
                  <a:srgbClr val="150C8E"/>
                </a:solidFill>
              </a:rPr>
              <a:t>Most </a:t>
            </a:r>
            <a:r>
              <a:rPr lang="en-US" b="1" i="1" u="sng" dirty="0" err="1" smtClean="0">
                <a:solidFill>
                  <a:srgbClr val="150C8E"/>
                </a:solidFill>
              </a:rPr>
              <a:t>organisations</a:t>
            </a:r>
            <a:r>
              <a:rPr lang="en-US" b="1" i="1" u="sng" dirty="0" smtClean="0">
                <a:solidFill>
                  <a:srgbClr val="150C8E"/>
                </a:solidFill>
              </a:rPr>
              <a:t> are not making better decisions than they did five years ago</a:t>
            </a:r>
            <a:r>
              <a:rPr lang="en-US" b="1" dirty="0" smtClean="0">
                <a:solidFill>
                  <a:srgbClr val="150C8E"/>
                </a:solidFill>
              </a:rPr>
              <a:t>”</a:t>
            </a:r>
            <a:endParaRPr lang="en-US" b="1" u="sng" dirty="0">
              <a:solidFill>
                <a:srgbClr val="150C8E"/>
              </a:solidFill>
            </a:endParaRPr>
          </a:p>
        </p:txBody>
      </p:sp>
      <p:sp>
        <p:nvSpPr>
          <p:cNvPr id="5"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An industry characterized by failure</a:t>
            </a:r>
          </a:p>
          <a:p>
            <a:r>
              <a:rPr lang="en-ZA" sz="2400" b="1" dirty="0" smtClean="0">
                <a:solidFill>
                  <a:schemeClr val="tx2"/>
                </a:solidFill>
                <a:latin typeface="Verdana" pitchFamily="34" charset="0"/>
              </a:rPr>
              <a:t>A strategic executive outcome</a:t>
            </a:r>
            <a:endParaRPr lang="en-ZA" sz="2400" b="1" dirty="0">
              <a:solidFill>
                <a:schemeClr val="tx2"/>
              </a:solidFill>
              <a:latin typeface="Verdana" pitchFamily="34" charset="0"/>
            </a:endParaRPr>
          </a:p>
        </p:txBody>
      </p:sp>
      <p:sp>
        <p:nvSpPr>
          <p:cNvPr id="4" name="Rectangle 3"/>
          <p:cNvSpPr/>
          <p:nvPr/>
        </p:nvSpPr>
        <p:spPr>
          <a:xfrm>
            <a:off x="500034" y="5841373"/>
            <a:ext cx="4572000" cy="461665"/>
          </a:xfrm>
          <a:prstGeom prst="rect">
            <a:avLst/>
          </a:prstGeom>
        </p:spPr>
        <p:txBody>
          <a:bodyPr>
            <a:spAutoFit/>
          </a:bodyPr>
          <a:lstStyle/>
          <a:p>
            <a:r>
              <a:rPr lang="en-US" sz="1200" dirty="0" smtClean="0"/>
              <a:t>BUSINESS INTELLIGENCE</a:t>
            </a:r>
          </a:p>
          <a:p>
            <a:r>
              <a:rPr lang="en-US" sz="1200" dirty="0" smtClean="0"/>
              <a:t>Article published in Computer Business Review Africa.</a:t>
            </a:r>
            <a:endParaRPr lang="en-US" sz="1200" dirty="0"/>
          </a:p>
        </p:txBody>
      </p:sp>
      <p:sp>
        <p:nvSpPr>
          <p:cNvPr id="3" name="Slide Number Placeholder 2"/>
          <p:cNvSpPr>
            <a:spLocks noGrp="1"/>
          </p:cNvSpPr>
          <p:nvPr>
            <p:ph type="sldNum" sz="quarter" idx="12"/>
          </p:nvPr>
        </p:nvSpPr>
        <p:spPr/>
        <p:txBody>
          <a:bodyPr/>
          <a:lstStyle/>
          <a:p>
            <a:fld id="{89C9D035-6A94-4569-9779-E840D39ECC0D}" type="slidenum">
              <a:rPr lang="en-US" smtClean="0"/>
              <a:pPr/>
              <a:t>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2000"/>
                                        <p:tgtEl>
                                          <p:spTgt spid="2">
                                            <p:txEl>
                                              <p:pRg st="2" end="2"/>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2500306"/>
            <a:ext cx="9144000" cy="4357694"/>
          </a:xfrm>
          <a:prstGeom prst="rect">
            <a:avLst/>
          </a:prstGeom>
          <a:ln w="9525">
            <a:noFill/>
            <a:miter lim="800000"/>
            <a:headEnd/>
            <a:tailEnd/>
          </a:ln>
          <a:effectLst>
            <a:outerShdw blurRad="50800" dist="50800" dir="5400000" algn="ctr" rotWithShape="0">
              <a:srgbClr val="000000"/>
            </a:outerShdw>
          </a:effectLst>
        </p:spPr>
      </p:pic>
      <p:sp>
        <p:nvSpPr>
          <p:cNvPr id="20" name="TextBox 19"/>
          <p:cNvSpPr txBox="1"/>
          <p:nvPr/>
        </p:nvSpPr>
        <p:spPr>
          <a:xfrm>
            <a:off x="500034" y="142852"/>
            <a:ext cx="7286676" cy="830997"/>
          </a:xfrm>
          <a:prstGeom prst="rect">
            <a:avLst/>
          </a:prstGeom>
          <a:noFill/>
        </p:spPr>
        <p:txBody>
          <a:bodyPr wrap="square" rtlCol="0">
            <a:spAutoFit/>
          </a:bodyPr>
          <a:lstStyle/>
          <a:p>
            <a:r>
              <a:rPr lang="en-ZA" sz="2400" b="1" dirty="0" smtClean="0">
                <a:solidFill>
                  <a:schemeClr val="tx2"/>
                </a:solidFill>
              </a:rPr>
              <a:t>If you do not act within 48 hours you probably never will – act TODAY! </a:t>
            </a:r>
            <a:r>
              <a:rPr lang="en-ZA" sz="2400" b="1" dirty="0" smtClean="0">
                <a:solidFill>
                  <a:schemeClr val="tx2"/>
                </a:solidFill>
                <a:sym typeface="Wingdings" pitchFamily="2" charset="2"/>
              </a:rPr>
              <a:t></a:t>
            </a:r>
            <a:endParaRPr lang="en-US" sz="2400" b="1" dirty="0">
              <a:solidFill>
                <a:schemeClr val="tx2"/>
              </a:solidFill>
            </a:endParaRPr>
          </a:p>
        </p:txBody>
      </p:sp>
      <p:sp>
        <p:nvSpPr>
          <p:cNvPr id="5" name="Rectangle 4"/>
          <p:cNvSpPr/>
          <p:nvPr/>
        </p:nvSpPr>
        <p:spPr>
          <a:xfrm>
            <a:off x="285720" y="1500174"/>
            <a:ext cx="8643998" cy="1200329"/>
          </a:xfrm>
          <a:prstGeom prst="rect">
            <a:avLst/>
          </a:prstGeom>
        </p:spPr>
        <p:txBody>
          <a:bodyPr wrap="square">
            <a:spAutoFit/>
          </a:bodyPr>
          <a:lstStyle/>
          <a:p>
            <a:r>
              <a:rPr lang="en-US" dirty="0" smtClean="0">
                <a:solidFill>
                  <a:srgbClr val="150C8E"/>
                </a:solidFill>
              </a:rPr>
              <a:t>What is your single most important insight from this presentation?</a:t>
            </a:r>
          </a:p>
          <a:p>
            <a:endParaRPr lang="en-US" dirty="0" smtClean="0">
              <a:solidFill>
                <a:srgbClr val="150C8E"/>
              </a:solidFill>
            </a:endParaRPr>
          </a:p>
          <a:p>
            <a:r>
              <a:rPr lang="en-US" dirty="0" smtClean="0">
                <a:solidFill>
                  <a:srgbClr val="150C8E"/>
                </a:solidFill>
              </a:rPr>
              <a:t>What is the single most practical action that you can take tomorrow to apply ERP more effectively?</a:t>
            </a:r>
            <a:endParaRPr lang="en-US" dirty="0">
              <a:solidFill>
                <a:srgbClr val="150C8E"/>
              </a:solidFill>
            </a:endParaRPr>
          </a:p>
        </p:txBody>
      </p:sp>
      <p:sp>
        <p:nvSpPr>
          <p:cNvPr id="2" name="Rectangle 1"/>
          <p:cNvSpPr/>
          <p:nvPr/>
        </p:nvSpPr>
        <p:spPr>
          <a:xfrm>
            <a:off x="1547664" y="5805264"/>
            <a:ext cx="5518966" cy="369332"/>
          </a:xfrm>
          <a:prstGeom prst="rect">
            <a:avLst/>
          </a:prstGeom>
        </p:spPr>
        <p:txBody>
          <a:bodyPr wrap="square">
            <a:spAutoFit/>
          </a:bodyPr>
          <a:lstStyle/>
          <a:p>
            <a:pPr lvl="2" algn="r">
              <a:buClr>
                <a:schemeClr val="tx2"/>
              </a:buClr>
            </a:pPr>
            <a:r>
              <a:rPr lang="en-US" b="1" dirty="0">
                <a:solidFill>
                  <a:schemeClr val="tx2"/>
                </a:solidFill>
                <a:hlinkClick r:id="rId4"/>
              </a:rPr>
              <a:t>James@Webinars-at-JARA.com</a:t>
            </a:r>
            <a:endParaRPr lang="en-US" b="1" dirty="0">
              <a:solidFill>
                <a:schemeClr val="tx2"/>
              </a:solidFill>
            </a:endParaRPr>
          </a:p>
        </p:txBody>
      </p:sp>
      <p:sp>
        <p:nvSpPr>
          <p:cNvPr id="3" name="Slide Number Placeholder 2"/>
          <p:cNvSpPr>
            <a:spLocks noGrp="1"/>
          </p:cNvSpPr>
          <p:nvPr>
            <p:ph type="sldNum" sz="quarter" idx="12"/>
          </p:nvPr>
        </p:nvSpPr>
        <p:spPr/>
        <p:txBody>
          <a:bodyPr/>
          <a:lstStyle/>
          <a:p>
            <a:fld id="{89C9D035-6A94-4569-9779-E840D39ECC0D}" type="slidenum">
              <a:rPr lang="en-US" smtClean="0"/>
              <a:pPr/>
              <a:t>60</a:t>
            </a:fld>
            <a:endParaRPr lang="en-US"/>
          </a:p>
        </p:txBody>
      </p:sp>
      <p:sp>
        <p:nvSpPr>
          <p:cNvPr id="7" name="TextBox 6"/>
          <p:cNvSpPr txBox="1"/>
          <p:nvPr/>
        </p:nvSpPr>
        <p:spPr>
          <a:xfrm rot="19904817">
            <a:off x="-426538" y="3514253"/>
            <a:ext cx="9972785" cy="1200329"/>
          </a:xfrm>
          <a:prstGeom prst="rect">
            <a:avLst/>
          </a:prstGeom>
          <a:noFill/>
          <a:ln w="50800" cap="rnd">
            <a:solidFill>
              <a:schemeClr val="accent1">
                <a:shade val="50000"/>
              </a:schemeClr>
            </a:solidFill>
          </a:ln>
        </p:spPr>
        <p:txBody>
          <a:bodyPr wrap="square" rtlCol="0">
            <a:spAutoFit/>
          </a:bodyPr>
          <a:lstStyle>
            <a:defPPr>
              <a:defRPr lang="en-US"/>
            </a:defPPr>
            <a:lvl1pPr algn="ctr">
              <a:defRPr sz="3600">
                <a:solidFill>
                  <a:srgbClr val="FF0000"/>
                </a:solidFill>
              </a:defRPr>
            </a:lvl1pPr>
          </a:lstStyle>
          <a:p>
            <a:r>
              <a:rPr lang="en-ZA" dirty="0" smtClean="0"/>
              <a:t>Please write down your thoughts</a:t>
            </a:r>
          </a:p>
          <a:p>
            <a:r>
              <a:rPr lang="en-ZA" dirty="0" smtClean="0"/>
              <a:t>NOW</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2000"/>
                                        <p:tgtEl>
                                          <p:spTgt spid="1945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0"/>
                                        <p:tgtEl>
                                          <p:spTgt spid="5">
                                            <p:txEl>
                                              <p:pRg st="0" end="0"/>
                                            </p:txEl>
                                          </p:spTgt>
                                        </p:tgtEl>
                                      </p:cBhvr>
                                    </p:animEffect>
                                  </p:childTnLst>
                                </p:cTn>
                              </p:par>
                            </p:childTnLst>
                          </p:cTn>
                        </p:par>
                        <p:par>
                          <p:cTn id="12" fill="hold">
                            <p:stCondLst>
                              <p:cond delay="7000"/>
                            </p:stCondLst>
                            <p:childTnLst>
                              <p:par>
                                <p:cTn id="13" presetID="2" presetClass="entr" presetSubtype="3"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0" fill="hold"/>
                                        <p:tgtEl>
                                          <p:spTgt spid="7"/>
                                        </p:tgtEl>
                                        <p:attrNameLst>
                                          <p:attrName>ppt_x</p:attrName>
                                        </p:attrNameLst>
                                      </p:cBhvr>
                                      <p:tavLst>
                                        <p:tav tm="0">
                                          <p:val>
                                            <p:strVal val="1+#ppt_w/2"/>
                                          </p:val>
                                        </p:tav>
                                        <p:tav tm="100000">
                                          <p:val>
                                            <p:strVal val="#ppt_x"/>
                                          </p:val>
                                        </p:tav>
                                      </p:tavLst>
                                    </p:anim>
                                    <p:anim calcmode="lin" valueType="num">
                                      <p:cBhvr additive="base">
                                        <p:cTn id="16" dur="5000" fill="hold"/>
                                        <p:tgtEl>
                                          <p:spTgt spid="7"/>
                                        </p:tgtEl>
                                        <p:attrNameLst>
                                          <p:attrName>ppt_y</p:attrName>
                                        </p:attrNameLst>
                                      </p:cBhvr>
                                      <p:tavLst>
                                        <p:tav tm="0">
                                          <p:val>
                                            <p:strVal val="0-#ppt_h/2"/>
                                          </p:val>
                                        </p:tav>
                                        <p:tav tm="100000">
                                          <p:val>
                                            <p:strVal val="#ppt_y"/>
                                          </p:val>
                                        </p:tav>
                                      </p:tavLst>
                                    </p:anim>
                                  </p:childTnLst>
                                </p:cTn>
                              </p:par>
                            </p:childTnLst>
                          </p:cTn>
                        </p:par>
                        <p:par>
                          <p:cTn id="17" fill="hold">
                            <p:stCondLst>
                              <p:cond delay="12000"/>
                            </p:stCondLst>
                            <p:childTnLst>
                              <p:par>
                                <p:cTn id="18" presetID="10" presetClass="entr" presetSubtype="0" fill="hold" nodeType="after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14664" y="6093296"/>
            <a:ext cx="5976664" cy="523220"/>
          </a:xfrm>
          <a:prstGeom prst="rect">
            <a:avLst/>
          </a:prstGeom>
          <a:noFill/>
        </p:spPr>
        <p:txBody>
          <a:bodyPr wrap="square" rtlCol="0">
            <a:spAutoFit/>
          </a:bodyPr>
          <a:lstStyle/>
          <a:p>
            <a:pPr algn="ctr"/>
            <a:r>
              <a:rPr lang="en-US" sz="1400" b="1" i="1" dirty="0" smtClean="0">
                <a:solidFill>
                  <a:schemeClr val="tx2"/>
                </a:solidFill>
              </a:rPr>
              <a:t>Assisting clients to thrive through the effective application of IT and ERP</a:t>
            </a:r>
            <a:endParaRPr lang="en-US" sz="1400" b="1" i="1" dirty="0">
              <a:solidFill>
                <a:schemeClr val="tx2"/>
              </a:solidFill>
            </a:endParaRPr>
          </a:p>
        </p:txBody>
      </p:sp>
      <p:sp>
        <p:nvSpPr>
          <p:cNvPr id="5" name="TextBox 4"/>
          <p:cNvSpPr txBox="1"/>
          <p:nvPr/>
        </p:nvSpPr>
        <p:spPr>
          <a:xfrm>
            <a:off x="322246" y="32765"/>
            <a:ext cx="8001056" cy="1200329"/>
          </a:xfrm>
          <a:prstGeom prst="rect">
            <a:avLst/>
          </a:prstGeom>
          <a:noFill/>
        </p:spPr>
        <p:txBody>
          <a:bodyPr wrap="square" rtlCol="0">
            <a:spAutoFit/>
          </a:bodyPr>
          <a:lstStyle/>
          <a:p>
            <a:r>
              <a:rPr lang="en-ZA" sz="2400" b="1" dirty="0" smtClean="0">
                <a:solidFill>
                  <a:schemeClr val="tx2"/>
                </a:solidFill>
              </a:rPr>
              <a:t>Questions?</a:t>
            </a:r>
          </a:p>
          <a:p>
            <a:r>
              <a:rPr lang="en-ZA" sz="2400" dirty="0" smtClean="0">
                <a:solidFill>
                  <a:schemeClr val="tx2"/>
                </a:solidFill>
              </a:rPr>
              <a:t>We will email you my book, hand-outs and</a:t>
            </a:r>
          </a:p>
          <a:p>
            <a:r>
              <a:rPr lang="en-ZA" sz="2400" dirty="0" smtClean="0">
                <a:solidFill>
                  <a:schemeClr val="tx2"/>
                </a:solidFill>
              </a:rPr>
              <a:t>link to the recording of this presentation</a:t>
            </a:r>
            <a:endParaRPr lang="en-US" sz="2400" dirty="0">
              <a:solidFill>
                <a:schemeClr val="tx2"/>
              </a:solidFill>
            </a:endParaRPr>
          </a:p>
        </p:txBody>
      </p:sp>
      <p:sp>
        <p:nvSpPr>
          <p:cNvPr id="13" name="TextBox 12"/>
          <p:cNvSpPr txBox="1"/>
          <p:nvPr/>
        </p:nvSpPr>
        <p:spPr>
          <a:xfrm>
            <a:off x="407270" y="5275172"/>
            <a:ext cx="8298356" cy="707886"/>
          </a:xfrm>
          <a:prstGeom prst="rect">
            <a:avLst/>
          </a:prstGeom>
          <a:noFill/>
        </p:spPr>
        <p:txBody>
          <a:bodyPr wrap="square" rtlCol="0">
            <a:spAutoFit/>
          </a:bodyPr>
          <a:lstStyle/>
          <a:p>
            <a:pPr algn="ctr"/>
            <a:r>
              <a:rPr lang="en-US" sz="1000" b="1" dirty="0" smtClean="0"/>
              <a:t>Dr James Robertson </a:t>
            </a:r>
            <a:r>
              <a:rPr lang="en-US" sz="1000" b="1" dirty="0" err="1" smtClean="0"/>
              <a:t>PrEng</a:t>
            </a:r>
            <a:r>
              <a:rPr lang="en-US" sz="1000" b="1" dirty="0" smtClean="0"/>
              <a:t> – The ERP Doctor -- Mobile: +27-(0)83-251-6644</a:t>
            </a:r>
          </a:p>
          <a:p>
            <a:pPr algn="ctr"/>
            <a:r>
              <a:rPr lang="en-US" sz="1000" b="1" dirty="0" smtClean="0">
                <a:hlinkClick r:id="rId3"/>
              </a:rPr>
              <a:t>www.James-A-Robertson-and-Associates.com</a:t>
            </a:r>
            <a:endParaRPr lang="en-US" sz="1000" b="1" dirty="0" smtClean="0"/>
          </a:p>
          <a:p>
            <a:pPr algn="ctr"/>
            <a:r>
              <a:rPr lang="en-US" sz="1000" b="1" dirty="0" smtClean="0">
                <a:hlinkClick r:id="rId4"/>
              </a:rPr>
              <a:t>James@JamesARobertson.com</a:t>
            </a:r>
            <a:endParaRPr lang="en-US" sz="1000" b="1" dirty="0" smtClean="0"/>
          </a:p>
          <a:p>
            <a:pPr algn="ctr"/>
            <a:endParaRPr lang="en-US" sz="1000" b="1" dirty="0">
              <a:solidFill>
                <a:schemeClr val="tx2"/>
              </a:solidFill>
            </a:endParaRPr>
          </a:p>
        </p:txBody>
      </p:sp>
      <p:sp>
        <p:nvSpPr>
          <p:cNvPr id="2" name="TextBox 1"/>
          <p:cNvSpPr txBox="1"/>
          <p:nvPr/>
        </p:nvSpPr>
        <p:spPr>
          <a:xfrm>
            <a:off x="674260" y="5803370"/>
            <a:ext cx="7858180" cy="400110"/>
          </a:xfrm>
          <a:prstGeom prst="rect">
            <a:avLst/>
          </a:prstGeom>
          <a:noFill/>
        </p:spPr>
        <p:txBody>
          <a:bodyPr wrap="square" rtlCol="0">
            <a:spAutoFit/>
          </a:bodyPr>
          <a:lstStyle/>
          <a:p>
            <a:pPr algn="ctr"/>
            <a:r>
              <a:rPr lang="en-US" sz="1000" b="1" dirty="0">
                <a:solidFill>
                  <a:schemeClr val="tx2"/>
                </a:solidFill>
              </a:rPr>
              <a:t>LinkedIn: </a:t>
            </a:r>
            <a:r>
              <a:rPr lang="en-US" sz="1000" b="1" dirty="0">
                <a:solidFill>
                  <a:schemeClr val="tx2"/>
                </a:solidFill>
                <a:hlinkClick r:id="rId5"/>
              </a:rPr>
              <a:t>http://za.LinkedIn.com/in/DrJamesARobertsonERPDoctor</a:t>
            </a:r>
            <a:endParaRPr lang="en-US" sz="1000" b="1" dirty="0">
              <a:solidFill>
                <a:schemeClr val="tx2"/>
              </a:solidFill>
            </a:endParaRPr>
          </a:p>
          <a:p>
            <a:pPr algn="ctr"/>
            <a:endParaRPr lang="en-US" sz="1000" dirty="0"/>
          </a:p>
        </p:txBody>
      </p:sp>
      <p:pic>
        <p:nvPicPr>
          <p:cNvPr id="2867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65" y="1376932"/>
            <a:ext cx="5691451"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1451" y="1412776"/>
            <a:ext cx="3452549"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7504" y="4794930"/>
            <a:ext cx="8856984" cy="307777"/>
          </a:xfrm>
          <a:prstGeom prst="rect">
            <a:avLst/>
          </a:prstGeom>
        </p:spPr>
        <p:txBody>
          <a:bodyPr wrap="square">
            <a:spAutoFit/>
          </a:bodyPr>
          <a:lstStyle/>
          <a:p>
            <a:pPr algn="ctr"/>
            <a:r>
              <a:rPr lang="en-US" sz="1400" i="1" dirty="0">
                <a:solidFill>
                  <a:srgbClr val="002060"/>
                </a:solidFill>
              </a:rPr>
              <a:t>"To Him who by wisdom made the heavens, for His mercy endures forever;"</a:t>
            </a:r>
          </a:p>
        </p:txBody>
      </p:sp>
      <p:sp>
        <p:nvSpPr>
          <p:cNvPr id="3" name="Slide Number Placeholder 2"/>
          <p:cNvSpPr>
            <a:spLocks noGrp="1"/>
          </p:cNvSpPr>
          <p:nvPr>
            <p:ph type="sldNum" sz="quarter" idx="12"/>
          </p:nvPr>
        </p:nvSpPr>
        <p:spPr/>
        <p:txBody>
          <a:bodyPr/>
          <a:lstStyle/>
          <a:p>
            <a:fld id="{89C9D035-6A94-4569-9779-E840D39ECC0D}" type="slidenum">
              <a:rPr lang="en-US" smtClean="0"/>
              <a:pPr/>
              <a:t>61</a:t>
            </a:fld>
            <a:endParaRPr lang="en-US"/>
          </a:p>
        </p:txBody>
      </p:sp>
      <p:sp>
        <p:nvSpPr>
          <p:cNvPr id="6" name="TextBox 5"/>
          <p:cNvSpPr txBox="1"/>
          <p:nvPr/>
        </p:nvSpPr>
        <p:spPr>
          <a:xfrm>
            <a:off x="174858" y="4293096"/>
            <a:ext cx="8856984" cy="369332"/>
          </a:xfrm>
          <a:prstGeom prst="rect">
            <a:avLst/>
          </a:prstGeom>
          <a:solidFill>
            <a:schemeClr val="accent1">
              <a:alpha val="49000"/>
            </a:schemeClr>
          </a:solidFill>
          <a:effectLst>
            <a:outerShdw blurRad="50800" dist="38100" dir="2700000" algn="tl" rotWithShape="0">
              <a:prstClr val="black">
                <a:alpha val="40000"/>
              </a:prstClr>
            </a:outerShdw>
          </a:effectLst>
        </p:spPr>
        <p:txBody>
          <a:bodyPr wrap="square" rtlCol="0">
            <a:spAutoFit/>
          </a:bodyPr>
          <a:lstStyle/>
          <a:p>
            <a:pPr algn="ctr"/>
            <a:r>
              <a:rPr lang="en-US" dirty="0" smtClean="0"/>
              <a:t>JAR&amp;A are available to assist in applying these principles</a:t>
            </a:r>
            <a:endParaRPr lang="en-US" dirty="0"/>
          </a:p>
        </p:txBody>
      </p:sp>
    </p:spTree>
    <p:extLst>
      <p:ext uri="{BB962C8B-B14F-4D97-AF65-F5344CB8AC3E}">
        <p14:creationId xmlns:p14="http://schemas.microsoft.com/office/powerpoint/2010/main" val="257489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6722"/>
                                        </p:tgtEl>
                                        <p:attrNameLst>
                                          <p:attrName>style.visibility</p:attrName>
                                        </p:attrNameLst>
                                      </p:cBhvr>
                                      <p:to>
                                        <p:strVal val="visible"/>
                                      </p:to>
                                    </p:set>
                                    <p:animEffect transition="in" filter="fade">
                                      <p:cBhvr>
                                        <p:cTn id="7" dur="500"/>
                                        <p:tgtEl>
                                          <p:spTgt spid="2867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6723"/>
                                        </p:tgtEl>
                                        <p:attrNameLst>
                                          <p:attrName>style.visibility</p:attrName>
                                        </p:attrNameLst>
                                      </p:cBhvr>
                                      <p:to>
                                        <p:strVal val="visible"/>
                                      </p:to>
                                    </p:set>
                                    <p:animEffect transition="in" filter="fade">
                                      <p:cBhvr>
                                        <p:cTn id="11" dur="500"/>
                                        <p:tgtEl>
                                          <p:spTgt spid="2867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2" grpId="0"/>
      <p:bldP spid="4"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One of the classic business problems of this age</a:t>
            </a:r>
          </a:p>
        </p:txBody>
      </p:sp>
      <p:pic>
        <p:nvPicPr>
          <p:cNvPr id="1026" name="Picture 2"/>
          <p:cNvPicPr>
            <a:picLocks noChangeAspect="1" noChangeArrowheads="1"/>
          </p:cNvPicPr>
          <p:nvPr/>
        </p:nvPicPr>
        <p:blipFill>
          <a:blip r:embed="rId3" cstate="print"/>
          <a:srcRect/>
          <a:stretch>
            <a:fillRect/>
          </a:stretch>
        </p:blipFill>
        <p:spPr bwMode="auto">
          <a:xfrm>
            <a:off x="0" y="2876319"/>
            <a:ext cx="6000760" cy="3981681"/>
          </a:xfrm>
          <a:prstGeom prst="rect">
            <a:avLst/>
          </a:prstGeom>
          <a:noFill/>
          <a:ln w="9525">
            <a:noFill/>
            <a:miter lim="800000"/>
            <a:headEnd/>
            <a:tailEnd/>
          </a:ln>
        </p:spPr>
      </p:pic>
      <p:sp>
        <p:nvSpPr>
          <p:cNvPr id="7" name="Oval Callout 6"/>
          <p:cNvSpPr/>
          <p:nvPr/>
        </p:nvSpPr>
        <p:spPr>
          <a:xfrm>
            <a:off x="1142976" y="1428736"/>
            <a:ext cx="8001024" cy="1714512"/>
          </a:xfrm>
          <a:prstGeom prst="wedgeEllipseCallout">
            <a:avLst>
              <a:gd name="adj1" fmla="val -16581"/>
              <a:gd name="adj2" fmla="val 643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t>We have spent a FORTUNE on this computer system and </a:t>
            </a:r>
            <a:r>
              <a:rPr lang="en-ZA" b="1" dirty="0" err="1" smtClean="0"/>
              <a:t>I.T.</a:t>
            </a:r>
            <a:r>
              <a:rPr lang="en-ZA" b="1" dirty="0" smtClean="0"/>
              <a:t> tell me it will take two years and another few million to get what I want BUT the transactions are being processed already</a:t>
            </a:r>
            <a:endParaRPr lang="en-US" b="1" dirty="0"/>
          </a:p>
        </p:txBody>
      </p:sp>
    </p:spTree>
    <p:extLst>
      <p:ext uri="{BB962C8B-B14F-4D97-AF65-F5344CB8AC3E}">
        <p14:creationId xmlns:p14="http://schemas.microsoft.com/office/powerpoint/2010/main" val="294733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Some harsh facts</a:t>
            </a:r>
            <a:endParaRPr lang="en-US" sz="2400" b="1" dirty="0">
              <a:solidFill>
                <a:schemeClr val="tx2"/>
              </a:solidFill>
            </a:endParaRPr>
          </a:p>
        </p:txBody>
      </p:sp>
      <p:sp>
        <p:nvSpPr>
          <p:cNvPr id="5" name="TextBox 4"/>
          <p:cNvSpPr txBox="1"/>
          <p:nvPr/>
        </p:nvSpPr>
        <p:spPr>
          <a:xfrm>
            <a:off x="571472" y="1785926"/>
            <a:ext cx="8143932" cy="3139321"/>
          </a:xfrm>
          <a:prstGeom prst="rect">
            <a:avLst/>
          </a:prstGeom>
          <a:noFill/>
        </p:spPr>
        <p:txBody>
          <a:bodyPr wrap="square" rtlCol="0">
            <a:spAutoFit/>
          </a:bodyPr>
          <a:lstStyle/>
          <a:p>
            <a:pPr marL="342900" indent="-342900">
              <a:buClr>
                <a:schemeClr val="tx2"/>
              </a:buClr>
              <a:buFont typeface="+mj-lt"/>
              <a:buAutoNum type="arabicPeriod"/>
            </a:pPr>
            <a:r>
              <a:rPr lang="en-US" dirty="0">
                <a:solidFill>
                  <a:schemeClr val="tx2"/>
                </a:solidFill>
              </a:rPr>
              <a:t>Seventy percent of </a:t>
            </a:r>
            <a:r>
              <a:rPr lang="en-US" dirty="0" err="1">
                <a:solidFill>
                  <a:schemeClr val="tx2"/>
                </a:solidFill>
              </a:rPr>
              <a:t>I.T</a:t>
            </a:r>
            <a:r>
              <a:rPr lang="en-US" dirty="0">
                <a:solidFill>
                  <a:schemeClr val="tx2"/>
                </a:solidFill>
              </a:rPr>
              <a:t>. investments fail </a:t>
            </a:r>
            <a:r>
              <a:rPr lang="en-US" dirty="0" smtClean="0">
                <a:solidFill>
                  <a:schemeClr val="tx2"/>
                </a:solidFill>
              </a:rPr>
              <a:t>TOTALLY</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a:t>
            </a:r>
            <a:r>
              <a:rPr lang="en-US" dirty="0">
                <a:solidFill>
                  <a:schemeClr val="tx2"/>
                </a:solidFill>
              </a:rPr>
              <a:t>19 out of 20 </a:t>
            </a:r>
            <a:r>
              <a:rPr lang="en-US" dirty="0" err="1">
                <a:solidFill>
                  <a:schemeClr val="tx2"/>
                </a:solidFill>
              </a:rPr>
              <a:t>E.R.P</a:t>
            </a:r>
            <a:r>
              <a:rPr lang="en-US" dirty="0">
                <a:solidFill>
                  <a:schemeClr val="tx2"/>
                </a:solidFill>
              </a:rPr>
              <a:t>. implementations </a:t>
            </a:r>
            <a:r>
              <a:rPr lang="en-US" dirty="0" smtClean="0">
                <a:solidFill>
                  <a:schemeClr val="tx2"/>
                </a:solidFill>
              </a:rPr>
              <a:t>“do </a:t>
            </a:r>
            <a:r>
              <a:rPr lang="en-US" dirty="0">
                <a:solidFill>
                  <a:schemeClr val="tx2"/>
                </a:solidFill>
              </a:rPr>
              <a:t>not deliver </a:t>
            </a:r>
            <a:r>
              <a:rPr lang="en-US" dirty="0" smtClean="0">
                <a:solidFill>
                  <a:schemeClr val="tx2"/>
                </a:solidFill>
              </a:rPr>
              <a:t>what was promised“</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Seventy </a:t>
            </a:r>
            <a:r>
              <a:rPr lang="en-US" dirty="0">
                <a:solidFill>
                  <a:schemeClr val="tx2"/>
                </a:solidFill>
              </a:rPr>
              <a:t>percent of </a:t>
            </a:r>
            <a:r>
              <a:rPr lang="en-US" dirty="0" err="1">
                <a:solidFill>
                  <a:schemeClr val="tx2"/>
                </a:solidFill>
              </a:rPr>
              <a:t>B.P.R</a:t>
            </a:r>
            <a:r>
              <a:rPr lang="en-US" dirty="0" smtClean="0">
                <a:solidFill>
                  <a:schemeClr val="tx2"/>
                </a:solidFill>
              </a:rPr>
              <a:t>.                                                                         </a:t>
            </a:r>
            <a:r>
              <a:rPr lang="en-US" dirty="0">
                <a:solidFill>
                  <a:schemeClr val="tx2"/>
                </a:solidFill>
              </a:rPr>
              <a:t>investments </a:t>
            </a:r>
            <a:r>
              <a:rPr lang="en-US" dirty="0" smtClean="0">
                <a:solidFill>
                  <a:schemeClr val="tx2"/>
                </a:solidFill>
              </a:rPr>
              <a:t>fail</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a:solidFill>
                  <a:schemeClr val="tx2"/>
                </a:solidFill>
              </a:rPr>
              <a:t>Ninety percent of </a:t>
            </a:r>
            <a:r>
              <a:rPr lang="en-US" dirty="0" smtClean="0">
                <a:solidFill>
                  <a:schemeClr val="tx2"/>
                </a:solidFill>
              </a:rPr>
              <a:t>                                                                     strategic </a:t>
            </a:r>
            <a:r>
              <a:rPr lang="en-US" dirty="0">
                <a:solidFill>
                  <a:schemeClr val="tx2"/>
                </a:solidFill>
              </a:rPr>
              <a:t>plans fail</a:t>
            </a:r>
          </a:p>
          <a:p>
            <a:pPr marL="342900" indent="-342900">
              <a:buClr>
                <a:schemeClr val="tx2"/>
              </a:buClr>
              <a:buFont typeface="+mj-lt"/>
              <a:buAutoNum type="arabicPeriod"/>
            </a:pPr>
            <a:endParaRPr lang="en-US" dirty="0">
              <a:solidFill>
                <a:schemeClr val="tx2"/>
              </a:solidFill>
            </a:endParaRPr>
          </a:p>
        </p:txBody>
      </p:sp>
      <p:pic>
        <p:nvPicPr>
          <p:cNvPr id="284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087" y="2940695"/>
            <a:ext cx="3998913"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456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1000"/>
                                        <p:tgtEl>
                                          <p:spTgt spid="5">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50825" y="53975"/>
            <a:ext cx="8229600" cy="1143000"/>
          </a:xfrm>
        </p:spPr>
        <p:txBody>
          <a:bodyPr vert="horz" lIns="91440" tIns="45720" rIns="91440" bIns="45720" rtlCol="0" anchor="ctr">
            <a:noAutofit/>
          </a:bodyPr>
          <a:lstStyle/>
          <a:p>
            <a:pPr algn="l"/>
            <a:r>
              <a:rPr lang="en-US" sz="2400" b="1" dirty="0" smtClean="0">
                <a:solidFill>
                  <a:srgbClr val="002060"/>
                </a:solidFill>
                <a:latin typeface="+mn-lt"/>
                <a:ea typeface="+mn-ea"/>
                <a:cs typeface="+mn-cs"/>
              </a:rPr>
              <a:t>A classic practical example</a:t>
            </a:r>
            <a:br>
              <a:rPr lang="en-US" sz="2400" b="1" dirty="0" smtClean="0">
                <a:solidFill>
                  <a:srgbClr val="002060"/>
                </a:solidFill>
                <a:latin typeface="+mn-lt"/>
                <a:ea typeface="+mn-ea"/>
                <a:cs typeface="+mn-cs"/>
              </a:rPr>
            </a:br>
            <a:r>
              <a:rPr lang="en-US" sz="2400" b="1" dirty="0" smtClean="0">
                <a:solidFill>
                  <a:srgbClr val="002060"/>
                </a:solidFill>
                <a:latin typeface="+mn-lt"/>
                <a:ea typeface="+mn-ea"/>
                <a:cs typeface="+mn-cs"/>
              </a:rPr>
              <a:t>NO CEO Custody</a:t>
            </a:r>
            <a:endParaRPr lang="en-US" sz="2400" b="1" dirty="0">
              <a:solidFill>
                <a:srgbClr val="002060"/>
              </a:solidFill>
              <a:latin typeface="+mn-lt"/>
              <a:ea typeface="+mn-ea"/>
              <a:cs typeface="+mn-cs"/>
            </a:endParaRPr>
          </a:p>
        </p:txBody>
      </p:sp>
      <p:sp>
        <p:nvSpPr>
          <p:cNvPr id="3" name="Content Placeholder 2"/>
          <p:cNvSpPr>
            <a:spLocks noGrp="1"/>
          </p:cNvSpPr>
          <p:nvPr>
            <p:ph idx="1"/>
          </p:nvPr>
        </p:nvSpPr>
        <p:spPr>
          <a:xfrm>
            <a:off x="381000" y="1545034"/>
            <a:ext cx="4046538" cy="5340350"/>
          </a:xfrm>
        </p:spPr>
        <p:txBody>
          <a:bodyPr vert="horz" lIns="91440" tIns="45720" rIns="91440" bIns="45720" rtlCol="0">
            <a:noAutofit/>
          </a:bodyPr>
          <a:lstStyle/>
          <a:p>
            <a:r>
              <a:rPr lang="en-US" sz="1600" dirty="0">
                <a:solidFill>
                  <a:srgbClr val="150C8E"/>
                </a:solidFill>
              </a:rPr>
              <a:t>CEO of very big listed corporation in Johannesburg</a:t>
            </a:r>
          </a:p>
          <a:p>
            <a:endParaRPr lang="en-US" sz="1600" dirty="0">
              <a:solidFill>
                <a:srgbClr val="150C8E"/>
              </a:solidFill>
            </a:endParaRPr>
          </a:p>
          <a:p>
            <a:r>
              <a:rPr lang="en-US" sz="1600" dirty="0">
                <a:solidFill>
                  <a:srgbClr val="150C8E"/>
                </a:solidFill>
              </a:rPr>
              <a:t>With very big installation</a:t>
            </a:r>
          </a:p>
          <a:p>
            <a:endParaRPr lang="en-US" sz="1600" dirty="0">
              <a:solidFill>
                <a:srgbClr val="150C8E"/>
              </a:solidFill>
            </a:endParaRPr>
          </a:p>
          <a:p>
            <a:r>
              <a:rPr lang="en-US" sz="1600" dirty="0">
                <a:solidFill>
                  <a:srgbClr val="150C8E"/>
                </a:solidFill>
              </a:rPr>
              <a:t>Of very big brand ERP</a:t>
            </a:r>
          </a:p>
          <a:p>
            <a:endParaRPr lang="en-US" sz="1600" dirty="0">
              <a:solidFill>
                <a:srgbClr val="150C8E"/>
              </a:solidFill>
            </a:endParaRPr>
          </a:p>
          <a:p>
            <a:r>
              <a:rPr lang="en-US" sz="1600" dirty="0">
                <a:solidFill>
                  <a:srgbClr val="150C8E"/>
                </a:solidFill>
              </a:rPr>
              <a:t>Used in advertising</a:t>
            </a:r>
          </a:p>
          <a:p>
            <a:endParaRPr lang="en-US" sz="1600" dirty="0">
              <a:solidFill>
                <a:srgbClr val="150C8E"/>
              </a:solidFill>
            </a:endParaRPr>
          </a:p>
          <a:p>
            <a:r>
              <a:rPr lang="en-US" sz="1600" dirty="0">
                <a:solidFill>
                  <a:srgbClr val="150C8E"/>
                </a:solidFill>
              </a:rPr>
              <a:t>“At the executive level I would rate my systems at 1/10”</a:t>
            </a:r>
          </a:p>
          <a:p>
            <a:endParaRPr lang="en-US" sz="1600" dirty="0">
              <a:solidFill>
                <a:srgbClr val="150C8E"/>
              </a:solidFill>
            </a:endParaRPr>
          </a:p>
          <a:p>
            <a:r>
              <a:rPr lang="en-US" sz="1600" dirty="0">
                <a:solidFill>
                  <a:srgbClr val="150C8E"/>
                </a:solidFill>
              </a:rPr>
              <a:t>“At the operational level I would rate my systems at 7/10”</a:t>
            </a:r>
          </a:p>
          <a:p>
            <a:endParaRPr lang="en-US" sz="1600" dirty="0">
              <a:solidFill>
                <a:srgbClr val="150C8E"/>
              </a:solidFill>
            </a:endParaRPr>
          </a:p>
        </p:txBody>
      </p:sp>
      <p:sp>
        <p:nvSpPr>
          <p:cNvPr id="4" name="Slide Number Placeholder 3"/>
          <p:cNvSpPr>
            <a:spLocks noGrp="1"/>
          </p:cNvSpPr>
          <p:nvPr>
            <p:ph type="sldNum" sz="quarter" idx="10"/>
          </p:nvPr>
        </p:nvSpPr>
        <p:spPr/>
        <p:txBody>
          <a:bodyPr/>
          <a:lstStyle/>
          <a:p>
            <a:pPr>
              <a:defRPr/>
            </a:pPr>
            <a:fld id="{5C5DEB3C-75CF-43BB-AB2D-14DB6EC9C214}" type="slidenum">
              <a:rPr lang="en-US" smtClean="0"/>
              <a:pPr>
                <a:defRPr/>
              </a:pPr>
              <a:t>9</a:t>
            </a:fld>
            <a:endParaRPr lang="en-US"/>
          </a:p>
        </p:txBody>
      </p:sp>
      <p:sp>
        <p:nvSpPr>
          <p:cNvPr id="5" name="Isosceles Triangle 4"/>
          <p:cNvSpPr/>
          <p:nvPr/>
        </p:nvSpPr>
        <p:spPr>
          <a:xfrm>
            <a:off x="4516438" y="1413023"/>
            <a:ext cx="4321175" cy="504031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p:cNvSpPr txBox="1">
            <a:spLocks noChangeArrowheads="1"/>
          </p:cNvSpPr>
          <p:nvPr/>
        </p:nvSpPr>
        <p:spPr bwMode="auto">
          <a:xfrm>
            <a:off x="6208713" y="1605111"/>
            <a:ext cx="936625" cy="461962"/>
          </a:xfrm>
          <a:prstGeom prst="rect">
            <a:avLst/>
          </a:prstGeom>
          <a:solidFill>
            <a:srgbClr val="00B0F0">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a:t>1/10</a:t>
            </a:r>
          </a:p>
        </p:txBody>
      </p:sp>
      <p:sp>
        <p:nvSpPr>
          <p:cNvPr id="7" name="TextBox 6"/>
          <p:cNvSpPr txBox="1">
            <a:spLocks noChangeArrowheads="1"/>
          </p:cNvSpPr>
          <p:nvPr/>
        </p:nvSpPr>
        <p:spPr bwMode="auto">
          <a:xfrm>
            <a:off x="6216650" y="5877073"/>
            <a:ext cx="935038" cy="461963"/>
          </a:xfrm>
          <a:prstGeom prst="rect">
            <a:avLst/>
          </a:prstGeom>
          <a:solidFill>
            <a:srgbClr val="00B0F0">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t>7/10</a:t>
            </a:r>
          </a:p>
        </p:txBody>
      </p:sp>
      <p:sp>
        <p:nvSpPr>
          <p:cNvPr id="8" name="TextBox 7"/>
          <p:cNvSpPr txBox="1">
            <a:spLocks noChangeArrowheads="1"/>
          </p:cNvSpPr>
          <p:nvPr/>
        </p:nvSpPr>
        <p:spPr bwMode="auto">
          <a:xfrm>
            <a:off x="684213" y="5662761"/>
            <a:ext cx="3681412" cy="790575"/>
          </a:xfrm>
          <a:prstGeom prst="rect">
            <a:avLst/>
          </a:prstGeom>
          <a:solidFill>
            <a:schemeClr val="accent1"/>
          </a:solidFill>
          <a:ln w="50800">
            <a:solidFill>
              <a:srgbClr val="00206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20000"/>
              </a:spcBef>
            </a:pPr>
            <a:r>
              <a:rPr lang="en-US" sz="2000" dirty="0">
                <a:latin typeface="Arial" pitchFamily="34" charset="0"/>
              </a:rPr>
              <a:t>BUT even that is being done with smoke and mirrors!</a:t>
            </a:r>
          </a:p>
        </p:txBody>
      </p:sp>
    </p:spTree>
    <p:extLst>
      <p:ext uri="{BB962C8B-B14F-4D97-AF65-F5344CB8AC3E}">
        <p14:creationId xmlns:p14="http://schemas.microsoft.com/office/powerpoint/2010/main" val="1217947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15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nodeType="afterGroup">
                            <p:stCondLst>
                              <p:cond delay="2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nodeType="afterGroup">
                            <p:stCondLst>
                              <p:cond delay="3000"/>
                            </p:stCondLst>
                            <p:childTnLst>
                              <p:par>
                                <p:cTn id="21" presetID="10" presetClass="entr" presetSubtype="0" fill="hold"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par>
                          <p:cTn id="24" fill="hold" nodeType="afterGroup">
                            <p:stCondLst>
                              <p:cond delay="3500"/>
                            </p:stCondLst>
                            <p:childTnLst>
                              <p:par>
                                <p:cTn id="25" presetID="10" presetClass="entr" presetSubtype="0" fill="hold" nodeType="after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par>
                          <p:cTn id="28" fill="hold" nodeType="afterGroup">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nodeType="afterGroup">
                            <p:stCondLst>
                              <p:cond delay="4500"/>
                            </p:stCondLst>
                            <p:childTnLst>
                              <p:par>
                                <p:cTn id="33" presetID="10" presetClass="entr" presetSubtype="0" fill="hold" nodeType="after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par>
                          <p:cTn id="36" fill="hold" nodeType="afterGroup">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par>
                          <p:cTn id="40" fill="hold" nodeType="afterGroup">
                            <p:stCondLst>
                              <p:cond delay="5500"/>
                            </p:stCondLst>
                            <p:childTnLst>
                              <p:par>
                                <p:cTn id="41" presetID="2" presetClass="entr" presetSubtype="3"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2000" fill="hold"/>
                                        <p:tgtEl>
                                          <p:spTgt spid="8"/>
                                        </p:tgtEl>
                                        <p:attrNameLst>
                                          <p:attrName>ppt_x</p:attrName>
                                        </p:attrNameLst>
                                      </p:cBhvr>
                                      <p:tavLst>
                                        <p:tav tm="0">
                                          <p:val>
                                            <p:strVal val="1+#ppt_w/2"/>
                                          </p:val>
                                        </p:tav>
                                        <p:tav tm="100000">
                                          <p:val>
                                            <p:strVal val="#ppt_x"/>
                                          </p:val>
                                        </p:tav>
                                      </p:tavLst>
                                    </p:anim>
                                    <p:anim calcmode="lin" valueType="num">
                                      <p:cBhvr additive="base">
                                        <p:cTn id="44" dur="2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AR&amp;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AR&amp;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5097</TotalTime>
  <Words>3091</Words>
  <Application>Microsoft Office PowerPoint</Application>
  <PresentationFormat>On-screen Show (4:3)</PresentationFormat>
  <Paragraphs>539</Paragraphs>
  <Slides>61</Slides>
  <Notes>61</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3" baseType="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classic practical example NO CEO Custody</vt:lpstr>
      <vt:lpstr>Top down (CEO led) versus bottom up design</vt:lpstr>
      <vt:lpstr>PowerPoint Presentation</vt:lpstr>
      <vt:lpstr>Three alternative ERP value scenarios CEO Custody is VITAL</vt:lpstr>
      <vt:lpstr>PowerPoint Presentation</vt:lpstr>
      <vt:lpstr>PowerPoint Presentation</vt:lpstr>
      <vt:lpstr>What is strategy? An executive responsibility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fundamental requirements for an ERP ONLY possible if the CEO takes custody</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Robertson</dc:creator>
  <cp:lastModifiedBy>Dr James Robertson UK</cp:lastModifiedBy>
  <cp:revision>387</cp:revision>
  <cp:lastPrinted>2012-12-07T10:50:41Z</cp:lastPrinted>
  <dcterms:created xsi:type="dcterms:W3CDTF">2009-05-01T08:13:25Z</dcterms:created>
  <dcterms:modified xsi:type="dcterms:W3CDTF">2014-08-18T21:59:56Z</dcterms:modified>
</cp:coreProperties>
</file>